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2.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3.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4.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5.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6.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7.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2" r:id="rId4"/>
    <p:sldMasterId id="2147483868" r:id="rId5"/>
    <p:sldMasterId id="2147483884" r:id="rId6"/>
    <p:sldMasterId id="2147483900" r:id="rId7"/>
    <p:sldMasterId id="2147483916" r:id="rId8"/>
    <p:sldMasterId id="2147483932" r:id="rId9"/>
    <p:sldMasterId id="2147483948" r:id="rId10"/>
    <p:sldMasterId id="2147483964" r:id="rId11"/>
    <p:sldMasterId id="2147483980" r:id="rId12"/>
    <p:sldMasterId id="2147483996" r:id="rId13"/>
    <p:sldMasterId id="2147484012" r:id="rId14"/>
    <p:sldMasterId id="2147484072" r:id="rId15"/>
    <p:sldMasterId id="2147484087" r:id="rId16"/>
    <p:sldMasterId id="2147484102" r:id="rId17"/>
    <p:sldMasterId id="2147484128" r:id="rId18"/>
  </p:sldMasterIdLst>
  <p:notesMasterIdLst>
    <p:notesMasterId r:id="rId43"/>
  </p:notesMasterIdLst>
  <p:sldIdLst>
    <p:sldId id="257" r:id="rId19"/>
    <p:sldId id="258" r:id="rId20"/>
    <p:sldId id="291" r:id="rId21"/>
    <p:sldId id="259" r:id="rId22"/>
    <p:sldId id="289" r:id="rId23"/>
    <p:sldId id="301" r:id="rId24"/>
    <p:sldId id="270" r:id="rId25"/>
    <p:sldId id="271" r:id="rId26"/>
    <p:sldId id="287" r:id="rId27"/>
    <p:sldId id="272" r:id="rId28"/>
    <p:sldId id="273" r:id="rId29"/>
    <p:sldId id="256" r:id="rId30"/>
    <p:sldId id="275" r:id="rId31"/>
    <p:sldId id="276" r:id="rId32"/>
    <p:sldId id="277" r:id="rId33"/>
    <p:sldId id="285" r:id="rId34"/>
    <p:sldId id="286" r:id="rId35"/>
    <p:sldId id="278" r:id="rId36"/>
    <p:sldId id="279" r:id="rId37"/>
    <p:sldId id="274" r:id="rId38"/>
    <p:sldId id="302" r:id="rId39"/>
    <p:sldId id="298" r:id="rId40"/>
    <p:sldId id="300"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BE7"/>
    <a:srgbClr val="E2DDEF"/>
    <a:srgbClr val="9999D3"/>
    <a:srgbClr val="9999FF"/>
    <a:srgbClr val="2419B7"/>
    <a:srgbClr val="333399"/>
    <a:srgbClr val="A99BD1"/>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4" d="100"/>
          <a:sy n="104" d="100"/>
        </p:scale>
        <p:origin x="72" y="300"/>
      </p:cViewPr>
      <p:guideLst/>
    </p:cSldViewPr>
  </p:slideViewPr>
  <p:notesTextViewPr>
    <p:cViewPr>
      <p:scale>
        <a:sx n="3" d="2"/>
        <a:sy n="3" d="2"/>
      </p:scale>
      <p:origin x="0" y="0"/>
    </p:cViewPr>
  </p:notesTextViewPr>
  <p:notesViewPr>
    <p:cSldViewPr snapToGrid="0">
      <p:cViewPr varScale="1">
        <p:scale>
          <a:sx n="85" d="100"/>
          <a:sy n="85" d="100"/>
        </p:scale>
        <p:origin x="229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6F5D2-71FF-4C13-A251-42BB3FFA0DCB}"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587E0375-51FB-4C1A-8B7F-ABA4BAA5546E}">
      <dgm:prSet phldrT="[Text]" custT="1"/>
      <dgm:spPr/>
      <dgm:t>
        <a:bodyPr/>
        <a:lstStyle/>
        <a:p>
          <a:r>
            <a:rPr lang="en-US" sz="2400" dirty="0" smtClean="0"/>
            <a:t>Participant</a:t>
          </a:r>
          <a:endParaRPr lang="en-US" sz="2400" dirty="0"/>
        </a:p>
      </dgm:t>
    </dgm:pt>
    <dgm:pt modelId="{B253DE93-3E32-442E-BDDD-F4DA3B574715}" type="parTrans" cxnId="{327F19CE-8980-40B5-A2A8-66A9EA217B6E}">
      <dgm:prSet/>
      <dgm:spPr/>
      <dgm:t>
        <a:bodyPr/>
        <a:lstStyle/>
        <a:p>
          <a:endParaRPr lang="en-US"/>
        </a:p>
      </dgm:t>
    </dgm:pt>
    <dgm:pt modelId="{4E268D9D-FE1E-4445-BAB6-688B8D1EC76E}" type="sibTrans" cxnId="{327F19CE-8980-40B5-A2A8-66A9EA217B6E}">
      <dgm:prSet/>
      <dgm:spPr/>
      <dgm:t>
        <a:bodyPr/>
        <a:lstStyle/>
        <a:p>
          <a:endParaRPr lang="en-US"/>
        </a:p>
      </dgm:t>
    </dgm:pt>
    <dgm:pt modelId="{0CBE2310-5664-473B-A97B-8831F47B8E71}">
      <dgm:prSet phldrT="[Text]"/>
      <dgm:spPr/>
      <dgm:t>
        <a:bodyPr/>
        <a:lstStyle/>
        <a:p>
          <a:r>
            <a:rPr lang="en-US" dirty="0" smtClean="0"/>
            <a:t>Board</a:t>
          </a:r>
          <a:endParaRPr lang="en-US" dirty="0"/>
        </a:p>
      </dgm:t>
    </dgm:pt>
    <dgm:pt modelId="{C2D54D94-6E18-427A-A51F-D3A308179981}" type="parTrans" cxnId="{76A21BD0-47BB-4763-BEC9-ECFB8F750BA1}">
      <dgm:prSet/>
      <dgm:spPr/>
      <dgm:t>
        <a:bodyPr/>
        <a:lstStyle/>
        <a:p>
          <a:endParaRPr lang="en-US"/>
        </a:p>
      </dgm:t>
    </dgm:pt>
    <dgm:pt modelId="{AD1ADF79-E9CF-423E-A031-25152DB03217}" type="sibTrans" cxnId="{76A21BD0-47BB-4763-BEC9-ECFB8F750BA1}">
      <dgm:prSet/>
      <dgm:spPr/>
      <dgm:t>
        <a:bodyPr/>
        <a:lstStyle/>
        <a:p>
          <a:endParaRPr lang="en-US"/>
        </a:p>
      </dgm:t>
    </dgm:pt>
    <dgm:pt modelId="{55BAF8A2-6403-4140-97B8-68BAC9682B34}">
      <dgm:prSet phldrT="[Text]"/>
      <dgm:spPr/>
      <dgm:t>
        <a:bodyPr/>
        <a:lstStyle/>
        <a:p>
          <a:r>
            <a:rPr lang="en-US" dirty="0" smtClean="0"/>
            <a:t>MAXIMUS</a:t>
          </a:r>
          <a:endParaRPr lang="en-US" dirty="0"/>
        </a:p>
      </dgm:t>
    </dgm:pt>
    <dgm:pt modelId="{F552DF03-6DB2-4B61-8591-B5818D2D4F75}" type="parTrans" cxnId="{3DCB81CD-2308-4511-AA18-CB440EFBF36A}">
      <dgm:prSet/>
      <dgm:spPr/>
      <dgm:t>
        <a:bodyPr/>
        <a:lstStyle/>
        <a:p>
          <a:endParaRPr lang="en-US"/>
        </a:p>
      </dgm:t>
    </dgm:pt>
    <dgm:pt modelId="{7EEA0890-4895-4208-A833-23E359A1AD32}" type="sibTrans" cxnId="{3DCB81CD-2308-4511-AA18-CB440EFBF36A}">
      <dgm:prSet/>
      <dgm:spPr/>
      <dgm:t>
        <a:bodyPr/>
        <a:lstStyle/>
        <a:p>
          <a:endParaRPr lang="en-US"/>
        </a:p>
      </dgm:t>
    </dgm:pt>
    <dgm:pt modelId="{D38B0884-76C2-4433-97A9-17D00B958594}">
      <dgm:prSet phldrT="[Text]"/>
      <dgm:spPr/>
      <dgm:t>
        <a:bodyPr/>
        <a:lstStyle/>
        <a:p>
          <a:r>
            <a:rPr lang="en-US" dirty="0" smtClean="0"/>
            <a:t>Support </a:t>
          </a:r>
          <a:r>
            <a:rPr lang="en-US" dirty="0"/>
            <a:t>Group Facilitator</a:t>
          </a:r>
        </a:p>
      </dgm:t>
    </dgm:pt>
    <dgm:pt modelId="{85354DFB-3C0A-4603-B0C2-251533D02C36}" type="parTrans" cxnId="{29106D33-917C-4229-8840-83BC0F7731E8}">
      <dgm:prSet/>
      <dgm:spPr/>
      <dgm:t>
        <a:bodyPr/>
        <a:lstStyle/>
        <a:p>
          <a:endParaRPr lang="en-US"/>
        </a:p>
      </dgm:t>
    </dgm:pt>
    <dgm:pt modelId="{2E9E5DF2-720E-4738-9224-16D25B900B03}" type="sibTrans" cxnId="{29106D33-917C-4229-8840-83BC0F7731E8}">
      <dgm:prSet/>
      <dgm:spPr/>
      <dgm:t>
        <a:bodyPr/>
        <a:lstStyle/>
        <a:p>
          <a:endParaRPr lang="en-US"/>
        </a:p>
      </dgm:t>
    </dgm:pt>
    <dgm:pt modelId="{AF2111E8-6A06-481F-B30E-DD830B1CA604}">
      <dgm:prSet phldrT="[Text]"/>
      <dgm:spPr/>
      <dgm:t>
        <a:bodyPr/>
        <a:lstStyle/>
        <a:p>
          <a:r>
            <a:rPr lang="en-US" dirty="0" smtClean="0"/>
            <a:t>Diversion Evaluation </a:t>
          </a:r>
          <a:r>
            <a:rPr lang="en-US" dirty="0"/>
            <a:t>Committee</a:t>
          </a:r>
        </a:p>
      </dgm:t>
    </dgm:pt>
    <dgm:pt modelId="{FA4F1A3F-BC30-427F-A069-23BC022D200A}" type="parTrans" cxnId="{353FD301-ACE6-472F-BE52-C097EB83FA45}">
      <dgm:prSet/>
      <dgm:spPr/>
      <dgm:t>
        <a:bodyPr/>
        <a:lstStyle/>
        <a:p>
          <a:endParaRPr lang="en-US"/>
        </a:p>
      </dgm:t>
    </dgm:pt>
    <dgm:pt modelId="{B417E776-0333-4326-9B64-9661F3FAA4A4}" type="sibTrans" cxnId="{353FD301-ACE6-472F-BE52-C097EB83FA45}">
      <dgm:prSet/>
      <dgm:spPr/>
      <dgm:t>
        <a:bodyPr/>
        <a:lstStyle/>
        <a:p>
          <a:endParaRPr lang="en-US"/>
        </a:p>
      </dgm:t>
    </dgm:pt>
    <dgm:pt modelId="{583B56CA-2833-42B2-B5F7-2EA05D5A863F}">
      <dgm:prSet phldrT="[Text]"/>
      <dgm:spPr/>
      <dgm:t>
        <a:bodyPr/>
        <a:lstStyle/>
        <a:p>
          <a:r>
            <a:rPr lang="en-US" dirty="0" smtClean="0"/>
            <a:t>Random Drug Testing</a:t>
          </a:r>
          <a:endParaRPr lang="en-US" dirty="0"/>
        </a:p>
      </dgm:t>
    </dgm:pt>
    <dgm:pt modelId="{BF87EB17-A09D-4E55-9274-FD53CC245E23}" type="parTrans" cxnId="{4B252277-64DD-4DC6-AB0D-ADFA34B5DAF5}">
      <dgm:prSet/>
      <dgm:spPr/>
      <dgm:t>
        <a:bodyPr/>
        <a:lstStyle/>
        <a:p>
          <a:endParaRPr lang="en-US"/>
        </a:p>
      </dgm:t>
    </dgm:pt>
    <dgm:pt modelId="{91572CB5-5323-4A8C-8834-D1652143E1AB}" type="sibTrans" cxnId="{4B252277-64DD-4DC6-AB0D-ADFA34B5DAF5}">
      <dgm:prSet/>
      <dgm:spPr/>
      <dgm:t>
        <a:bodyPr/>
        <a:lstStyle/>
        <a:p>
          <a:endParaRPr lang="en-US"/>
        </a:p>
      </dgm:t>
    </dgm:pt>
    <dgm:pt modelId="{1E5260A1-FF46-4642-B19B-FE91F35D655B}">
      <dgm:prSet phldrT="[Text]"/>
      <dgm:spPr/>
      <dgm:t>
        <a:bodyPr/>
        <a:lstStyle/>
        <a:p>
          <a:r>
            <a:rPr lang="en-US" dirty="0" smtClean="0"/>
            <a:t>Worksite Monitor</a:t>
          </a:r>
          <a:endParaRPr lang="en-US" dirty="0"/>
        </a:p>
      </dgm:t>
    </dgm:pt>
    <dgm:pt modelId="{190AD793-E4A4-4116-8883-CCEE19A8D72B}" type="parTrans" cxnId="{8DE263BA-3822-43C6-A39E-FA1DC3BB5AB3}">
      <dgm:prSet/>
      <dgm:spPr/>
      <dgm:t>
        <a:bodyPr/>
        <a:lstStyle/>
        <a:p>
          <a:endParaRPr lang="en-US"/>
        </a:p>
      </dgm:t>
    </dgm:pt>
    <dgm:pt modelId="{D6B21777-3E2B-42B6-B89B-689E602163C5}" type="sibTrans" cxnId="{8DE263BA-3822-43C6-A39E-FA1DC3BB5AB3}">
      <dgm:prSet/>
      <dgm:spPr/>
      <dgm:t>
        <a:bodyPr/>
        <a:lstStyle/>
        <a:p>
          <a:endParaRPr lang="en-US"/>
        </a:p>
      </dgm:t>
    </dgm:pt>
    <dgm:pt modelId="{FACD6A49-9DD2-45A2-878A-427011613250}" type="pres">
      <dgm:prSet presAssocID="{CE76F5D2-71FF-4C13-A251-42BB3FFA0DCB}" presName="Name0" presStyleCnt="0">
        <dgm:presLayoutVars>
          <dgm:chMax val="1"/>
          <dgm:dir/>
          <dgm:animLvl val="ctr"/>
          <dgm:resizeHandles val="exact"/>
        </dgm:presLayoutVars>
      </dgm:prSet>
      <dgm:spPr/>
      <dgm:t>
        <a:bodyPr/>
        <a:lstStyle/>
        <a:p>
          <a:endParaRPr lang="en-US"/>
        </a:p>
      </dgm:t>
    </dgm:pt>
    <dgm:pt modelId="{1F42AE3E-F50A-4A4F-BB7B-DCD21C958D4C}" type="pres">
      <dgm:prSet presAssocID="{587E0375-51FB-4C1A-8B7F-ABA4BAA5546E}" presName="centerShape" presStyleLbl="node0" presStyleIdx="0" presStyleCnt="1" custScaleX="151346" custScaleY="117852" custLinFactNeighborX="-3796" custLinFactNeighborY="814"/>
      <dgm:spPr/>
      <dgm:t>
        <a:bodyPr/>
        <a:lstStyle/>
        <a:p>
          <a:endParaRPr lang="en-US"/>
        </a:p>
      </dgm:t>
    </dgm:pt>
    <dgm:pt modelId="{239531CA-5FD7-4212-B20A-DA34B713D05A}" type="pres">
      <dgm:prSet presAssocID="{0CBE2310-5664-473B-A97B-8831F47B8E71}" presName="node" presStyleLbl="node1" presStyleIdx="0" presStyleCnt="6" custScaleX="96243" custScaleY="92215" custRadScaleRad="82091" custRadScaleInc="-33632">
        <dgm:presLayoutVars>
          <dgm:bulletEnabled val="1"/>
        </dgm:presLayoutVars>
      </dgm:prSet>
      <dgm:spPr/>
      <dgm:t>
        <a:bodyPr/>
        <a:lstStyle/>
        <a:p>
          <a:endParaRPr lang="en-US"/>
        </a:p>
      </dgm:t>
    </dgm:pt>
    <dgm:pt modelId="{38759736-FCE8-4C13-92B9-2956E6A12B80}" type="pres">
      <dgm:prSet presAssocID="{0CBE2310-5664-473B-A97B-8831F47B8E71}" presName="dummy" presStyleCnt="0"/>
      <dgm:spPr/>
    </dgm:pt>
    <dgm:pt modelId="{33B2FD04-4B71-465E-9B90-3EFF64A564FD}" type="pres">
      <dgm:prSet presAssocID="{AD1ADF79-E9CF-423E-A031-25152DB03217}" presName="sibTrans" presStyleLbl="sibTrans2D1" presStyleIdx="0" presStyleCnt="6"/>
      <dgm:spPr/>
      <dgm:t>
        <a:bodyPr/>
        <a:lstStyle/>
        <a:p>
          <a:endParaRPr lang="en-US"/>
        </a:p>
      </dgm:t>
    </dgm:pt>
    <dgm:pt modelId="{5BD65539-4965-4AEF-A268-342BB5B7328D}" type="pres">
      <dgm:prSet presAssocID="{55BAF8A2-6403-4140-97B8-68BAC9682B34}" presName="node" presStyleLbl="node1" presStyleIdx="1" presStyleCnt="6" custScaleX="93912" custScaleY="96545" custRadScaleRad="87089" custRadScaleInc="-2161">
        <dgm:presLayoutVars>
          <dgm:bulletEnabled val="1"/>
        </dgm:presLayoutVars>
      </dgm:prSet>
      <dgm:spPr/>
      <dgm:t>
        <a:bodyPr/>
        <a:lstStyle/>
        <a:p>
          <a:endParaRPr lang="en-US"/>
        </a:p>
      </dgm:t>
    </dgm:pt>
    <dgm:pt modelId="{19CC9118-04D4-44D1-BB55-9A912A154C17}" type="pres">
      <dgm:prSet presAssocID="{55BAF8A2-6403-4140-97B8-68BAC9682B34}" presName="dummy" presStyleCnt="0"/>
      <dgm:spPr/>
    </dgm:pt>
    <dgm:pt modelId="{38D11D53-5288-479B-AEF0-5FB8BAFA0C96}" type="pres">
      <dgm:prSet presAssocID="{7EEA0890-4895-4208-A833-23E359A1AD32}" presName="sibTrans" presStyleLbl="sibTrans2D1" presStyleIdx="1" presStyleCnt="6" custScaleX="111014"/>
      <dgm:spPr/>
      <dgm:t>
        <a:bodyPr/>
        <a:lstStyle/>
        <a:p>
          <a:endParaRPr lang="en-US"/>
        </a:p>
      </dgm:t>
    </dgm:pt>
    <dgm:pt modelId="{BEF82192-CF64-4240-88FF-9E944F61F451}" type="pres">
      <dgm:prSet presAssocID="{D38B0884-76C2-4433-97A9-17D00B958594}" presName="node" presStyleLbl="node1" presStyleIdx="2" presStyleCnt="6" custScaleX="96100" custScaleY="97468" custRadScaleRad="88963" custRadScaleInc="7686">
        <dgm:presLayoutVars>
          <dgm:bulletEnabled val="1"/>
        </dgm:presLayoutVars>
      </dgm:prSet>
      <dgm:spPr/>
      <dgm:t>
        <a:bodyPr/>
        <a:lstStyle/>
        <a:p>
          <a:endParaRPr lang="en-US"/>
        </a:p>
      </dgm:t>
    </dgm:pt>
    <dgm:pt modelId="{493A7A58-FF38-4309-94C4-9AA9092DB4F1}" type="pres">
      <dgm:prSet presAssocID="{D38B0884-76C2-4433-97A9-17D00B958594}" presName="dummy" presStyleCnt="0"/>
      <dgm:spPr/>
    </dgm:pt>
    <dgm:pt modelId="{D1D0B0F1-63B2-42AF-AFA1-2A9BFF86B1DE}" type="pres">
      <dgm:prSet presAssocID="{2E9E5DF2-720E-4738-9224-16D25B900B03}" presName="sibTrans" presStyleLbl="sibTrans2D1" presStyleIdx="2" presStyleCnt="6"/>
      <dgm:spPr/>
      <dgm:t>
        <a:bodyPr/>
        <a:lstStyle/>
        <a:p>
          <a:endParaRPr lang="en-US"/>
        </a:p>
      </dgm:t>
    </dgm:pt>
    <dgm:pt modelId="{D522DD33-DE62-49ED-8428-E0938EF6CB99}" type="pres">
      <dgm:prSet presAssocID="{AF2111E8-6A06-481F-B30E-DD830B1CA604}" presName="node" presStyleLbl="node1" presStyleIdx="3" presStyleCnt="6" custScaleX="94523" custScaleY="91296" custRadScaleRad="83897">
        <dgm:presLayoutVars>
          <dgm:bulletEnabled val="1"/>
        </dgm:presLayoutVars>
      </dgm:prSet>
      <dgm:spPr/>
      <dgm:t>
        <a:bodyPr/>
        <a:lstStyle/>
        <a:p>
          <a:endParaRPr lang="en-US"/>
        </a:p>
      </dgm:t>
    </dgm:pt>
    <dgm:pt modelId="{BE9DAC0F-2AE5-462E-8A1F-43564CC11DF5}" type="pres">
      <dgm:prSet presAssocID="{AF2111E8-6A06-481F-B30E-DD830B1CA604}" presName="dummy" presStyleCnt="0"/>
      <dgm:spPr/>
    </dgm:pt>
    <dgm:pt modelId="{509DF68D-D07C-43F3-B7C2-2134E9C4EF21}" type="pres">
      <dgm:prSet presAssocID="{B417E776-0333-4326-9B64-9661F3FAA4A4}" presName="sibTrans" presStyleLbl="sibTrans2D1" presStyleIdx="3" presStyleCnt="6"/>
      <dgm:spPr/>
      <dgm:t>
        <a:bodyPr/>
        <a:lstStyle/>
        <a:p>
          <a:endParaRPr lang="en-US"/>
        </a:p>
      </dgm:t>
    </dgm:pt>
    <dgm:pt modelId="{C4CA84F7-C0B3-4ECD-A0C9-F49477039F06}" type="pres">
      <dgm:prSet presAssocID="{583B56CA-2833-42B2-B5F7-2EA05D5A863F}" presName="node" presStyleLbl="node1" presStyleIdx="4" presStyleCnt="6" custScaleX="89988" custScaleY="93732" custRadScaleRad="101340" custRadScaleInc="22119">
        <dgm:presLayoutVars>
          <dgm:bulletEnabled val="1"/>
        </dgm:presLayoutVars>
      </dgm:prSet>
      <dgm:spPr/>
      <dgm:t>
        <a:bodyPr/>
        <a:lstStyle/>
        <a:p>
          <a:endParaRPr lang="en-US"/>
        </a:p>
      </dgm:t>
    </dgm:pt>
    <dgm:pt modelId="{B9C755C1-71E4-49EC-82D6-90D07AAE8387}" type="pres">
      <dgm:prSet presAssocID="{583B56CA-2833-42B2-B5F7-2EA05D5A863F}" presName="dummy" presStyleCnt="0"/>
      <dgm:spPr/>
    </dgm:pt>
    <dgm:pt modelId="{425A8750-9304-4ABD-BAD5-C5FD012A6B38}" type="pres">
      <dgm:prSet presAssocID="{91572CB5-5323-4A8C-8834-D1652143E1AB}" presName="sibTrans" presStyleLbl="sibTrans2D1" presStyleIdx="4" presStyleCnt="6"/>
      <dgm:spPr/>
      <dgm:t>
        <a:bodyPr/>
        <a:lstStyle/>
        <a:p>
          <a:endParaRPr lang="en-US"/>
        </a:p>
      </dgm:t>
    </dgm:pt>
    <dgm:pt modelId="{153D5B8E-D4F0-47EB-B055-7939E67CE142}" type="pres">
      <dgm:prSet presAssocID="{1E5260A1-FF46-4642-B19B-FE91F35D655B}" presName="node" presStyleLbl="node1" presStyleIdx="5" presStyleCnt="6" custRadScaleRad="101549" custRadScaleInc="-20895">
        <dgm:presLayoutVars>
          <dgm:bulletEnabled val="1"/>
        </dgm:presLayoutVars>
      </dgm:prSet>
      <dgm:spPr/>
      <dgm:t>
        <a:bodyPr/>
        <a:lstStyle/>
        <a:p>
          <a:endParaRPr lang="en-US"/>
        </a:p>
      </dgm:t>
    </dgm:pt>
    <dgm:pt modelId="{0F12B5C7-C5B6-41E1-A785-DB8DBB1851A7}" type="pres">
      <dgm:prSet presAssocID="{1E5260A1-FF46-4642-B19B-FE91F35D655B}" presName="dummy" presStyleCnt="0"/>
      <dgm:spPr/>
    </dgm:pt>
    <dgm:pt modelId="{795293BA-AA08-450E-AB67-E00E7105ED64}" type="pres">
      <dgm:prSet presAssocID="{D6B21777-3E2B-42B6-B89B-689E602163C5}" presName="sibTrans" presStyleLbl="sibTrans2D1" presStyleIdx="5" presStyleCnt="6"/>
      <dgm:spPr/>
      <dgm:t>
        <a:bodyPr/>
        <a:lstStyle/>
        <a:p>
          <a:endParaRPr lang="en-US"/>
        </a:p>
      </dgm:t>
    </dgm:pt>
  </dgm:ptLst>
  <dgm:cxnLst>
    <dgm:cxn modelId="{2285901C-E15D-430D-94F0-D1D2A7206B4F}" type="presOf" srcId="{55BAF8A2-6403-4140-97B8-68BAC9682B34}" destId="{5BD65539-4965-4AEF-A268-342BB5B7328D}" srcOrd="0" destOrd="0" presId="urn:microsoft.com/office/officeart/2005/8/layout/radial6"/>
    <dgm:cxn modelId="{E0F14597-7E52-4CA8-A38C-B3A913182B7A}" type="presOf" srcId="{1E5260A1-FF46-4642-B19B-FE91F35D655B}" destId="{153D5B8E-D4F0-47EB-B055-7939E67CE142}" srcOrd="0" destOrd="0" presId="urn:microsoft.com/office/officeart/2005/8/layout/radial6"/>
    <dgm:cxn modelId="{FEE31102-C1B6-4C76-9AD5-43D1B06DD02B}" type="presOf" srcId="{AD1ADF79-E9CF-423E-A031-25152DB03217}" destId="{33B2FD04-4B71-465E-9B90-3EFF64A564FD}" srcOrd="0" destOrd="0" presId="urn:microsoft.com/office/officeart/2005/8/layout/radial6"/>
    <dgm:cxn modelId="{327F19CE-8980-40B5-A2A8-66A9EA217B6E}" srcId="{CE76F5D2-71FF-4C13-A251-42BB3FFA0DCB}" destId="{587E0375-51FB-4C1A-8B7F-ABA4BAA5546E}" srcOrd="0" destOrd="0" parTransId="{B253DE93-3E32-442E-BDDD-F4DA3B574715}" sibTransId="{4E268D9D-FE1E-4445-BAB6-688B8D1EC76E}"/>
    <dgm:cxn modelId="{561AFAE7-0262-43C9-A741-798669A41441}" type="presOf" srcId="{91572CB5-5323-4A8C-8834-D1652143E1AB}" destId="{425A8750-9304-4ABD-BAD5-C5FD012A6B38}" srcOrd="0" destOrd="0" presId="urn:microsoft.com/office/officeart/2005/8/layout/radial6"/>
    <dgm:cxn modelId="{F04B89B6-8976-45DE-A647-8912E08F1DFB}" type="presOf" srcId="{0CBE2310-5664-473B-A97B-8831F47B8E71}" destId="{239531CA-5FD7-4212-B20A-DA34B713D05A}" srcOrd="0" destOrd="0" presId="urn:microsoft.com/office/officeart/2005/8/layout/radial6"/>
    <dgm:cxn modelId="{353FD301-ACE6-472F-BE52-C097EB83FA45}" srcId="{587E0375-51FB-4C1A-8B7F-ABA4BAA5546E}" destId="{AF2111E8-6A06-481F-B30E-DD830B1CA604}" srcOrd="3" destOrd="0" parTransId="{FA4F1A3F-BC30-427F-A069-23BC022D200A}" sibTransId="{B417E776-0333-4326-9B64-9661F3FAA4A4}"/>
    <dgm:cxn modelId="{3DCB81CD-2308-4511-AA18-CB440EFBF36A}" srcId="{587E0375-51FB-4C1A-8B7F-ABA4BAA5546E}" destId="{55BAF8A2-6403-4140-97B8-68BAC9682B34}" srcOrd="1" destOrd="0" parTransId="{F552DF03-6DB2-4B61-8591-B5818D2D4F75}" sibTransId="{7EEA0890-4895-4208-A833-23E359A1AD32}"/>
    <dgm:cxn modelId="{EACEC1CA-F821-432E-9B36-E829ADA08A2A}" type="presOf" srcId="{583B56CA-2833-42B2-B5F7-2EA05D5A863F}" destId="{C4CA84F7-C0B3-4ECD-A0C9-F49477039F06}" srcOrd="0" destOrd="0" presId="urn:microsoft.com/office/officeart/2005/8/layout/radial6"/>
    <dgm:cxn modelId="{021B3B56-B21D-4BD7-BD2A-4BF7F7555D9D}" type="presOf" srcId="{AF2111E8-6A06-481F-B30E-DD830B1CA604}" destId="{D522DD33-DE62-49ED-8428-E0938EF6CB99}" srcOrd="0" destOrd="0" presId="urn:microsoft.com/office/officeart/2005/8/layout/radial6"/>
    <dgm:cxn modelId="{8DE263BA-3822-43C6-A39E-FA1DC3BB5AB3}" srcId="{587E0375-51FB-4C1A-8B7F-ABA4BAA5546E}" destId="{1E5260A1-FF46-4642-B19B-FE91F35D655B}" srcOrd="5" destOrd="0" parTransId="{190AD793-E4A4-4116-8883-CCEE19A8D72B}" sibTransId="{D6B21777-3E2B-42B6-B89B-689E602163C5}"/>
    <dgm:cxn modelId="{7FCC499A-8EA3-40AC-99A2-4D0B3953ADF7}" type="presOf" srcId="{7EEA0890-4895-4208-A833-23E359A1AD32}" destId="{38D11D53-5288-479B-AEF0-5FB8BAFA0C96}" srcOrd="0" destOrd="0" presId="urn:microsoft.com/office/officeart/2005/8/layout/radial6"/>
    <dgm:cxn modelId="{E517310F-BEEA-4AAC-9CB8-D8145855AC18}" type="presOf" srcId="{CE76F5D2-71FF-4C13-A251-42BB3FFA0DCB}" destId="{FACD6A49-9DD2-45A2-878A-427011613250}" srcOrd="0" destOrd="0" presId="urn:microsoft.com/office/officeart/2005/8/layout/radial6"/>
    <dgm:cxn modelId="{E5A89442-0913-4CA3-9137-7FE7F0A4AC24}" type="presOf" srcId="{2E9E5DF2-720E-4738-9224-16D25B900B03}" destId="{D1D0B0F1-63B2-42AF-AFA1-2A9BFF86B1DE}" srcOrd="0" destOrd="0" presId="urn:microsoft.com/office/officeart/2005/8/layout/radial6"/>
    <dgm:cxn modelId="{4B252277-64DD-4DC6-AB0D-ADFA34B5DAF5}" srcId="{587E0375-51FB-4C1A-8B7F-ABA4BAA5546E}" destId="{583B56CA-2833-42B2-B5F7-2EA05D5A863F}" srcOrd="4" destOrd="0" parTransId="{BF87EB17-A09D-4E55-9274-FD53CC245E23}" sibTransId="{91572CB5-5323-4A8C-8834-D1652143E1AB}"/>
    <dgm:cxn modelId="{7242D5C8-3079-4844-9B2E-27199026516A}" type="presOf" srcId="{D6B21777-3E2B-42B6-B89B-689E602163C5}" destId="{795293BA-AA08-450E-AB67-E00E7105ED64}" srcOrd="0" destOrd="0" presId="urn:microsoft.com/office/officeart/2005/8/layout/radial6"/>
    <dgm:cxn modelId="{76A21BD0-47BB-4763-BEC9-ECFB8F750BA1}" srcId="{587E0375-51FB-4C1A-8B7F-ABA4BAA5546E}" destId="{0CBE2310-5664-473B-A97B-8831F47B8E71}" srcOrd="0" destOrd="0" parTransId="{C2D54D94-6E18-427A-A51F-D3A308179981}" sibTransId="{AD1ADF79-E9CF-423E-A031-25152DB03217}"/>
    <dgm:cxn modelId="{69CF0332-0E64-47A4-966A-26ED5E21FA78}" type="presOf" srcId="{D38B0884-76C2-4433-97A9-17D00B958594}" destId="{BEF82192-CF64-4240-88FF-9E944F61F451}" srcOrd="0" destOrd="0" presId="urn:microsoft.com/office/officeart/2005/8/layout/radial6"/>
    <dgm:cxn modelId="{29761A75-2ECE-459F-8855-9B67CCC1C7AC}" type="presOf" srcId="{B417E776-0333-4326-9B64-9661F3FAA4A4}" destId="{509DF68D-D07C-43F3-B7C2-2134E9C4EF21}" srcOrd="0" destOrd="0" presId="urn:microsoft.com/office/officeart/2005/8/layout/radial6"/>
    <dgm:cxn modelId="{C9B15D5E-29C0-4E68-8D8A-2F462C2EFCFA}" type="presOf" srcId="{587E0375-51FB-4C1A-8B7F-ABA4BAA5546E}" destId="{1F42AE3E-F50A-4A4F-BB7B-DCD21C958D4C}" srcOrd="0" destOrd="0" presId="urn:microsoft.com/office/officeart/2005/8/layout/radial6"/>
    <dgm:cxn modelId="{29106D33-917C-4229-8840-83BC0F7731E8}" srcId="{587E0375-51FB-4C1A-8B7F-ABA4BAA5546E}" destId="{D38B0884-76C2-4433-97A9-17D00B958594}" srcOrd="2" destOrd="0" parTransId="{85354DFB-3C0A-4603-B0C2-251533D02C36}" sibTransId="{2E9E5DF2-720E-4738-9224-16D25B900B03}"/>
    <dgm:cxn modelId="{23B5E321-4394-452C-AC25-CBDEDC307CAA}" type="presParOf" srcId="{FACD6A49-9DD2-45A2-878A-427011613250}" destId="{1F42AE3E-F50A-4A4F-BB7B-DCD21C958D4C}" srcOrd="0" destOrd="0" presId="urn:microsoft.com/office/officeart/2005/8/layout/radial6"/>
    <dgm:cxn modelId="{0C7D86EA-F847-47D1-B95D-635D2E8CD350}" type="presParOf" srcId="{FACD6A49-9DD2-45A2-878A-427011613250}" destId="{239531CA-5FD7-4212-B20A-DA34B713D05A}" srcOrd="1" destOrd="0" presId="urn:microsoft.com/office/officeart/2005/8/layout/radial6"/>
    <dgm:cxn modelId="{C2173A2B-1BE7-45D5-A88B-CDA3A75C1FF2}" type="presParOf" srcId="{FACD6A49-9DD2-45A2-878A-427011613250}" destId="{38759736-FCE8-4C13-92B9-2956E6A12B80}" srcOrd="2" destOrd="0" presId="urn:microsoft.com/office/officeart/2005/8/layout/radial6"/>
    <dgm:cxn modelId="{DB50E982-B221-49D8-9113-C98BCEFC6DD4}" type="presParOf" srcId="{FACD6A49-9DD2-45A2-878A-427011613250}" destId="{33B2FD04-4B71-465E-9B90-3EFF64A564FD}" srcOrd="3" destOrd="0" presId="urn:microsoft.com/office/officeart/2005/8/layout/radial6"/>
    <dgm:cxn modelId="{9F7044C1-44CE-4717-A9FE-2D7C0F6DFA77}" type="presParOf" srcId="{FACD6A49-9DD2-45A2-878A-427011613250}" destId="{5BD65539-4965-4AEF-A268-342BB5B7328D}" srcOrd="4" destOrd="0" presId="urn:microsoft.com/office/officeart/2005/8/layout/radial6"/>
    <dgm:cxn modelId="{AC7B338E-5580-41E6-AA17-61D75D542C0A}" type="presParOf" srcId="{FACD6A49-9DD2-45A2-878A-427011613250}" destId="{19CC9118-04D4-44D1-BB55-9A912A154C17}" srcOrd="5" destOrd="0" presId="urn:microsoft.com/office/officeart/2005/8/layout/radial6"/>
    <dgm:cxn modelId="{9C641EAC-E97C-4C18-ADFE-6241DAC729E3}" type="presParOf" srcId="{FACD6A49-9DD2-45A2-878A-427011613250}" destId="{38D11D53-5288-479B-AEF0-5FB8BAFA0C96}" srcOrd="6" destOrd="0" presId="urn:microsoft.com/office/officeart/2005/8/layout/radial6"/>
    <dgm:cxn modelId="{7166ECA0-4C24-4E90-A1C9-46D261B6E2A8}" type="presParOf" srcId="{FACD6A49-9DD2-45A2-878A-427011613250}" destId="{BEF82192-CF64-4240-88FF-9E944F61F451}" srcOrd="7" destOrd="0" presId="urn:microsoft.com/office/officeart/2005/8/layout/radial6"/>
    <dgm:cxn modelId="{F7F15C81-58E4-421F-8ADB-C2B49C92FA2E}" type="presParOf" srcId="{FACD6A49-9DD2-45A2-878A-427011613250}" destId="{493A7A58-FF38-4309-94C4-9AA9092DB4F1}" srcOrd="8" destOrd="0" presId="urn:microsoft.com/office/officeart/2005/8/layout/radial6"/>
    <dgm:cxn modelId="{DDD6FF83-B149-4E8A-AE20-86BB9C52D95D}" type="presParOf" srcId="{FACD6A49-9DD2-45A2-878A-427011613250}" destId="{D1D0B0F1-63B2-42AF-AFA1-2A9BFF86B1DE}" srcOrd="9" destOrd="0" presId="urn:microsoft.com/office/officeart/2005/8/layout/radial6"/>
    <dgm:cxn modelId="{F26A9A20-7095-49A0-810D-E19DD6A38DD5}" type="presParOf" srcId="{FACD6A49-9DD2-45A2-878A-427011613250}" destId="{D522DD33-DE62-49ED-8428-E0938EF6CB99}" srcOrd="10" destOrd="0" presId="urn:microsoft.com/office/officeart/2005/8/layout/radial6"/>
    <dgm:cxn modelId="{D548992C-8C4B-49D5-9385-03240C814CBF}" type="presParOf" srcId="{FACD6A49-9DD2-45A2-878A-427011613250}" destId="{BE9DAC0F-2AE5-462E-8A1F-43564CC11DF5}" srcOrd="11" destOrd="0" presId="urn:microsoft.com/office/officeart/2005/8/layout/radial6"/>
    <dgm:cxn modelId="{7C41A033-9957-4E9F-A547-E62F61D47D70}" type="presParOf" srcId="{FACD6A49-9DD2-45A2-878A-427011613250}" destId="{509DF68D-D07C-43F3-B7C2-2134E9C4EF21}" srcOrd="12" destOrd="0" presId="urn:microsoft.com/office/officeart/2005/8/layout/radial6"/>
    <dgm:cxn modelId="{1A86E4CA-09CE-48CF-BD09-D7810EB02180}" type="presParOf" srcId="{FACD6A49-9DD2-45A2-878A-427011613250}" destId="{C4CA84F7-C0B3-4ECD-A0C9-F49477039F06}" srcOrd="13" destOrd="0" presId="urn:microsoft.com/office/officeart/2005/8/layout/radial6"/>
    <dgm:cxn modelId="{628F5FB8-083F-4359-8393-C7A25D13D875}" type="presParOf" srcId="{FACD6A49-9DD2-45A2-878A-427011613250}" destId="{B9C755C1-71E4-49EC-82D6-90D07AAE8387}" srcOrd="14" destOrd="0" presId="urn:microsoft.com/office/officeart/2005/8/layout/radial6"/>
    <dgm:cxn modelId="{679987B7-9C66-4110-932F-943F89963DDF}" type="presParOf" srcId="{FACD6A49-9DD2-45A2-878A-427011613250}" destId="{425A8750-9304-4ABD-BAD5-C5FD012A6B38}" srcOrd="15" destOrd="0" presId="urn:microsoft.com/office/officeart/2005/8/layout/radial6"/>
    <dgm:cxn modelId="{D9AB8949-4443-4C6E-B376-07E404ED7090}" type="presParOf" srcId="{FACD6A49-9DD2-45A2-878A-427011613250}" destId="{153D5B8E-D4F0-47EB-B055-7939E67CE142}" srcOrd="16" destOrd="0" presId="urn:microsoft.com/office/officeart/2005/8/layout/radial6"/>
    <dgm:cxn modelId="{7A93E10E-FF02-4891-AD9C-F714129A8F87}" type="presParOf" srcId="{FACD6A49-9DD2-45A2-878A-427011613250}" destId="{0F12B5C7-C5B6-41E1-A785-DB8DBB1851A7}" srcOrd="17" destOrd="0" presId="urn:microsoft.com/office/officeart/2005/8/layout/radial6"/>
    <dgm:cxn modelId="{CCADFD12-F015-4830-917C-FE3FA38E91A5}" type="presParOf" srcId="{FACD6A49-9DD2-45A2-878A-427011613250}" destId="{795293BA-AA08-450E-AB67-E00E7105ED64}"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293BA-AA08-450E-AB67-E00E7105ED64}">
      <dsp:nvSpPr>
        <dsp:cNvPr id="0" name=""/>
        <dsp:cNvSpPr/>
      </dsp:nvSpPr>
      <dsp:spPr>
        <a:xfrm>
          <a:off x="2047688" y="948370"/>
          <a:ext cx="4012224" cy="4012224"/>
        </a:xfrm>
        <a:prstGeom prst="blockArc">
          <a:avLst>
            <a:gd name="adj1" fmla="val 13126712"/>
            <a:gd name="adj2" fmla="val 16331967"/>
            <a:gd name="adj3" fmla="val 452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A8750-9304-4ABD-BAD5-C5FD012A6B38}">
      <dsp:nvSpPr>
        <dsp:cNvPr id="0" name=""/>
        <dsp:cNvSpPr/>
      </dsp:nvSpPr>
      <dsp:spPr>
        <a:xfrm>
          <a:off x="2279989" y="582856"/>
          <a:ext cx="4012224" cy="4012224"/>
        </a:xfrm>
        <a:prstGeom prst="blockArc">
          <a:avLst>
            <a:gd name="adj1" fmla="val 9234128"/>
            <a:gd name="adj2" fmla="val 12365843"/>
            <a:gd name="adj3" fmla="val 452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9DF68D-D07C-43F3-B7C2-2134E9C4EF21}">
      <dsp:nvSpPr>
        <dsp:cNvPr id="0" name=""/>
        <dsp:cNvSpPr/>
      </dsp:nvSpPr>
      <dsp:spPr>
        <a:xfrm>
          <a:off x="2098511" y="283438"/>
          <a:ext cx="4012224" cy="4012224"/>
        </a:xfrm>
        <a:prstGeom prst="blockArc">
          <a:avLst>
            <a:gd name="adj1" fmla="val 5025889"/>
            <a:gd name="adj2" fmla="val 8619451"/>
            <a:gd name="adj3" fmla="val 452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D0B0F1-63B2-42AF-AFA1-2A9BFF86B1DE}">
      <dsp:nvSpPr>
        <dsp:cNvPr id="0" name=""/>
        <dsp:cNvSpPr/>
      </dsp:nvSpPr>
      <dsp:spPr>
        <a:xfrm>
          <a:off x="2269327" y="272292"/>
          <a:ext cx="4012224" cy="4012224"/>
        </a:xfrm>
        <a:prstGeom prst="blockArc">
          <a:avLst>
            <a:gd name="adj1" fmla="val 2325874"/>
            <a:gd name="adj2" fmla="val 5326107"/>
            <a:gd name="adj3" fmla="val 452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D11D53-5288-479B-AEF0-5FB8BAFA0C96}">
      <dsp:nvSpPr>
        <dsp:cNvPr id="0" name=""/>
        <dsp:cNvSpPr/>
      </dsp:nvSpPr>
      <dsp:spPr>
        <a:xfrm>
          <a:off x="1822300" y="625432"/>
          <a:ext cx="4454130" cy="4012224"/>
        </a:xfrm>
        <a:prstGeom prst="blockArc">
          <a:avLst>
            <a:gd name="adj1" fmla="val 19955124"/>
            <a:gd name="adj2" fmla="val 1589312"/>
            <a:gd name="adj3" fmla="val 452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B2FD04-4B71-465E-9B90-3EFF64A564FD}">
      <dsp:nvSpPr>
        <dsp:cNvPr id="0" name=""/>
        <dsp:cNvSpPr/>
      </dsp:nvSpPr>
      <dsp:spPr>
        <a:xfrm>
          <a:off x="2251194" y="945615"/>
          <a:ext cx="4012224" cy="4012224"/>
        </a:xfrm>
        <a:prstGeom prst="blockArc">
          <a:avLst>
            <a:gd name="adj1" fmla="val 15974972"/>
            <a:gd name="adj2" fmla="val 19284699"/>
            <a:gd name="adj3" fmla="val 452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2AE3E-F50A-4A4F-BB7B-DCD21C958D4C}">
      <dsp:nvSpPr>
        <dsp:cNvPr id="0" name=""/>
        <dsp:cNvSpPr/>
      </dsp:nvSpPr>
      <dsp:spPr>
        <a:xfrm>
          <a:off x="2806999" y="1565253"/>
          <a:ext cx="2723442" cy="21207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Participant</a:t>
          </a:r>
          <a:endParaRPr lang="en-US" sz="2400" kern="1200" dirty="0"/>
        </a:p>
      </dsp:txBody>
      <dsp:txXfrm>
        <a:off x="3205838" y="1875826"/>
        <a:ext cx="1925764" cy="1499578"/>
      </dsp:txXfrm>
    </dsp:sp>
    <dsp:sp modelId="{239531CA-5FD7-4212-B20A-DA34B713D05A}">
      <dsp:nvSpPr>
        <dsp:cNvPr id="0" name=""/>
        <dsp:cNvSpPr/>
      </dsp:nvSpPr>
      <dsp:spPr>
        <a:xfrm>
          <a:off x="3522894" y="414374"/>
          <a:ext cx="1212312" cy="116157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Board</a:t>
          </a:r>
          <a:endParaRPr lang="en-US" sz="1300" kern="1200" dirty="0"/>
        </a:p>
      </dsp:txBody>
      <dsp:txXfrm>
        <a:off x="3700433" y="584483"/>
        <a:ext cx="857234" cy="821356"/>
      </dsp:txXfrm>
    </dsp:sp>
    <dsp:sp modelId="{5BD65539-4965-4AEF-A268-342BB5B7328D}">
      <dsp:nvSpPr>
        <dsp:cNvPr id="0" name=""/>
        <dsp:cNvSpPr/>
      </dsp:nvSpPr>
      <dsp:spPr>
        <a:xfrm>
          <a:off x="5198458" y="1120699"/>
          <a:ext cx="1182950" cy="12161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MAXIMUS</a:t>
          </a:r>
          <a:endParaRPr lang="en-US" sz="1300" kern="1200" dirty="0"/>
        </a:p>
      </dsp:txBody>
      <dsp:txXfrm>
        <a:off x="5371697" y="1298795"/>
        <a:ext cx="836472" cy="859924"/>
      </dsp:txXfrm>
    </dsp:sp>
    <dsp:sp modelId="{BEF82192-CF64-4240-88FF-9E944F61F451}">
      <dsp:nvSpPr>
        <dsp:cNvPr id="0" name=""/>
        <dsp:cNvSpPr/>
      </dsp:nvSpPr>
      <dsp:spPr>
        <a:xfrm>
          <a:off x="5199042" y="2892211"/>
          <a:ext cx="1210510" cy="12277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Support </a:t>
          </a:r>
          <a:r>
            <a:rPr lang="en-US" sz="1300" kern="1200" dirty="0"/>
            <a:t>Group Facilitator</a:t>
          </a:r>
        </a:p>
      </dsp:txBody>
      <dsp:txXfrm>
        <a:off x="5376317" y="3072010"/>
        <a:ext cx="855960" cy="868144"/>
      </dsp:txXfrm>
    </dsp:sp>
    <dsp:sp modelId="{D522DD33-DE62-49ED-8428-E0938EF6CB99}">
      <dsp:nvSpPr>
        <dsp:cNvPr id="0" name=""/>
        <dsp:cNvSpPr/>
      </dsp:nvSpPr>
      <dsp:spPr>
        <a:xfrm>
          <a:off x="3722258" y="3663718"/>
          <a:ext cx="1190646" cy="11499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Diversion Evaluation </a:t>
          </a:r>
          <a:r>
            <a:rPr lang="en-US" sz="1300" kern="1200" dirty="0"/>
            <a:t>Committee</a:t>
          </a:r>
        </a:p>
      </dsp:txBody>
      <dsp:txXfrm>
        <a:off x="3896624" y="3832131"/>
        <a:ext cx="841914" cy="813171"/>
      </dsp:txXfrm>
    </dsp:sp>
    <dsp:sp modelId="{C4CA84F7-C0B3-4ECD-A0C9-F49477039F06}">
      <dsp:nvSpPr>
        <dsp:cNvPr id="0" name=""/>
        <dsp:cNvSpPr/>
      </dsp:nvSpPr>
      <dsp:spPr>
        <a:xfrm>
          <a:off x="1958487" y="2861179"/>
          <a:ext cx="1133521" cy="118068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Random Drug Testing</a:t>
          </a:r>
          <a:endParaRPr lang="en-US" sz="1300" kern="1200" dirty="0"/>
        </a:p>
      </dsp:txBody>
      <dsp:txXfrm>
        <a:off x="2124487" y="3034086"/>
        <a:ext cx="801521" cy="834868"/>
      </dsp:txXfrm>
    </dsp:sp>
    <dsp:sp modelId="{153D5B8E-D4F0-47EB-B055-7939E67CE142}">
      <dsp:nvSpPr>
        <dsp:cNvPr id="0" name=""/>
        <dsp:cNvSpPr/>
      </dsp:nvSpPr>
      <dsp:spPr>
        <a:xfrm>
          <a:off x="1895422" y="1096613"/>
          <a:ext cx="1259636" cy="125963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Worksite Monitor</a:t>
          </a:r>
          <a:endParaRPr lang="en-US" sz="1300" kern="1200" dirty="0"/>
        </a:p>
      </dsp:txBody>
      <dsp:txXfrm>
        <a:off x="2079891" y="1281082"/>
        <a:ext cx="890698" cy="89069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7FD21-7C18-4405-A6F4-49E9E5C270CD}"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E883-282C-4D34-BEEA-981478A6FFFD}" type="slidenum">
              <a:rPr lang="en-US" smtClean="0"/>
              <a:t>‹#›</a:t>
            </a:fld>
            <a:endParaRPr lang="en-US"/>
          </a:p>
        </p:txBody>
      </p:sp>
    </p:spTree>
    <p:extLst>
      <p:ext uri="{BB962C8B-B14F-4D97-AF65-F5344CB8AC3E}">
        <p14:creationId xmlns:p14="http://schemas.microsoft.com/office/powerpoint/2010/main" val="19763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62E8A-B665-094E-8E65-136ADC900DB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9384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altLang="en-US" sz="1300" dirty="0"/>
              <a:t>When a participant is ready to return to work, he or she must first apply to return to work</a:t>
            </a:r>
          </a:p>
          <a:p>
            <a:pPr>
              <a:buFont typeface="Arial" panose="020B0604020202020204" pitchFamily="34" charset="0"/>
              <a:buChar char="•"/>
            </a:pPr>
            <a:r>
              <a:rPr lang="en-US" altLang="en-US" sz="1300" dirty="0"/>
              <a:t>IEC evaluates readiness, considers drug test results, compliance with program requirements, recommendation of support group facilitator</a:t>
            </a:r>
          </a:p>
          <a:p>
            <a:endParaRPr lang="en-US"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10939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5978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Can we go more into the work</a:t>
            </a:r>
            <a:r>
              <a:rPr lang="en-US" baseline="0" dirty="0"/>
              <a:t>site monitor’s responsibilities?</a:t>
            </a:r>
            <a:endParaRPr lang="en-US"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2314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1900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64385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300" dirty="0"/>
              <a:t>Participant is placed on minimum monitoring for a period of time before granting successful completion</a:t>
            </a:r>
          </a:p>
          <a:p>
            <a:pPr>
              <a:buFont typeface="Arial" panose="020B0604020202020204" pitchFamily="34" charset="0"/>
              <a:buChar char="•"/>
            </a:pPr>
            <a:r>
              <a:rPr lang="en-US" sz="1300" dirty="0"/>
              <a:t>The objective of Transition is to allow the participant to take full responsibility for their own recovery process while still in the Intervention Program. </a:t>
            </a:r>
            <a:endParaRPr lang="en-US" altLang="en-US" sz="1300" dirty="0"/>
          </a:p>
          <a:p>
            <a:endParaRPr lang="en-US"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7430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300" dirty="0"/>
              <a:t>The following criteria may be considered by an Intervention Evaluation Committee</a:t>
            </a:r>
            <a:r>
              <a:rPr lang="en-US" sz="1300" b="1" dirty="0"/>
              <a:t> </a:t>
            </a:r>
            <a:r>
              <a:rPr lang="en-US" sz="1300" dirty="0"/>
              <a:t>in determining when a registered nurse is ready to successfully complete the Intervention Program.</a:t>
            </a:r>
          </a:p>
          <a:p>
            <a:r>
              <a:rPr lang="en-US" sz="1300" dirty="0"/>
              <a:t> </a:t>
            </a:r>
          </a:p>
          <a:p>
            <a:r>
              <a:rPr lang="en-US" sz="1300" b="1" dirty="0"/>
              <a:t>1. The participant must demonstrate a manner of living that supports ongoing recovery.  A written plan that demonstrates that such a manner of living has been developed will be submitted by the participant.  This plan will address the emotional, psychological, interpersonal, vocational, economic, spiritual and familial aspects of the participant's life and will demonstrate stability in these areas.	</a:t>
            </a:r>
          </a:p>
          <a:p>
            <a:r>
              <a:rPr lang="en-US" sz="1300" b="1" dirty="0"/>
              <a:t> </a:t>
            </a:r>
          </a:p>
          <a:p>
            <a:r>
              <a:rPr lang="en-US" sz="1300" b="1" dirty="0"/>
              <a:t>2. A participant must have proof of appropriate body fluid analyses for a minimum of 24 months after acceptance into the Intervention Program.  Appropriate body fluid analyses are defined as test results negative for unauthorized drugs or alcohol for chemical dependency cases and maintained therapeutic levels of medication for mental illness cases.</a:t>
            </a:r>
          </a:p>
          <a:p>
            <a:endParaRPr lang="en-US" sz="1300" dirty="0"/>
          </a:p>
          <a:p>
            <a:r>
              <a:rPr lang="en-US" sz="1300" dirty="0"/>
              <a:t>…</a:t>
            </a:r>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5175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buClr>
                <a:schemeClr val="accent3"/>
              </a:buClr>
              <a:defRPr/>
            </a:pPr>
            <a:r>
              <a:rPr lang="en-US" sz="1300" u="sng" dirty="0">
                <a:latin typeface="+mj-lt"/>
              </a:rPr>
              <a:t>Composition</a:t>
            </a:r>
          </a:p>
          <a:p>
            <a:pPr marL="181240" indent="-181240">
              <a:buClr>
                <a:schemeClr val="accent3"/>
              </a:buClr>
              <a:buFont typeface="Arial" panose="020B0604020202020204" pitchFamily="34" charset="0"/>
              <a:buChar char="•"/>
              <a:defRPr/>
            </a:pPr>
            <a:r>
              <a:rPr lang="en-US" sz="1300" dirty="0">
                <a:latin typeface="+mj-lt"/>
              </a:rPr>
              <a:t>3 registered nurses</a:t>
            </a:r>
          </a:p>
          <a:p>
            <a:pPr marL="181240" indent="-181240">
              <a:buClr>
                <a:schemeClr val="accent3"/>
              </a:buClr>
              <a:buFont typeface="Arial" panose="020B0604020202020204" pitchFamily="34" charset="0"/>
              <a:buChar char="•"/>
              <a:defRPr/>
            </a:pPr>
            <a:r>
              <a:rPr lang="en-US" sz="1300" dirty="0">
                <a:latin typeface="+mj-lt"/>
              </a:rPr>
              <a:t>1 physician</a:t>
            </a:r>
          </a:p>
          <a:p>
            <a:pPr marL="181240" indent="-181240">
              <a:buClr>
                <a:schemeClr val="accent3"/>
              </a:buClr>
              <a:buFont typeface="Arial" panose="020B0604020202020204" pitchFamily="34" charset="0"/>
              <a:buChar char="•"/>
              <a:defRPr/>
            </a:pPr>
            <a:r>
              <a:rPr lang="en-US" sz="1300" dirty="0">
                <a:latin typeface="+mj-lt"/>
              </a:rPr>
              <a:t>1 public member</a:t>
            </a:r>
          </a:p>
          <a:p>
            <a:pPr defTabSz="966612">
              <a:buClr>
                <a:schemeClr val="accent3"/>
              </a:buClr>
              <a:defRPr/>
            </a:pPr>
            <a:r>
              <a:rPr lang="en-US" sz="1300" u="sng" dirty="0">
                <a:latin typeface="+mj-lt"/>
              </a:rPr>
              <a:t>Experience</a:t>
            </a:r>
          </a:p>
          <a:p>
            <a:pPr marL="181240" indent="-181240">
              <a:buClr>
                <a:schemeClr val="accent3"/>
              </a:buClr>
              <a:buFont typeface="Arial" panose="020B0604020202020204" pitchFamily="34" charset="0"/>
              <a:buChar char="•"/>
              <a:defRPr/>
            </a:pPr>
            <a:r>
              <a:rPr lang="en-US" sz="1300" dirty="0">
                <a:latin typeface="+mj-lt"/>
              </a:rPr>
              <a:t>Each with a background in substance misuse or abuse and/or mental illness treatment</a:t>
            </a:r>
          </a:p>
          <a:p>
            <a:pPr marL="181240" indent="-181240">
              <a:buClr>
                <a:schemeClr val="accent3"/>
              </a:buClr>
              <a:buFont typeface="Arial" panose="020B0604020202020204" pitchFamily="34" charset="0"/>
              <a:buChar char="•"/>
              <a:defRPr/>
            </a:pPr>
            <a:r>
              <a:rPr lang="en-US" sz="1300" dirty="0">
                <a:latin typeface="+mj-lt"/>
              </a:rPr>
              <a:t>Average 150-200 years of experience with SUDs at the meeting</a:t>
            </a:r>
          </a:p>
          <a:p>
            <a:r>
              <a:rPr lang="en-US" u="sng" dirty="0">
                <a:latin typeface="+mj-lt"/>
              </a:rPr>
              <a:t>Responsibilities</a:t>
            </a:r>
          </a:p>
          <a:p>
            <a:pPr marL="181240" indent="-181240">
              <a:buFont typeface="Arial" panose="020B0604020202020204" pitchFamily="34" charset="0"/>
              <a:buChar char="•"/>
            </a:pPr>
            <a:r>
              <a:rPr lang="en-US" sz="1300" dirty="0">
                <a:latin typeface="+mj-lt"/>
              </a:rPr>
              <a:t>Formally reviews and accepts applicants into the Intervention Program</a:t>
            </a:r>
          </a:p>
          <a:p>
            <a:pPr marL="181240" indent="-181240">
              <a:buFont typeface="Arial" panose="020B0604020202020204" pitchFamily="34" charset="0"/>
              <a:buChar char="•"/>
            </a:pPr>
            <a:r>
              <a:rPr lang="en-US" sz="1300" dirty="0">
                <a:latin typeface="+mj-lt"/>
              </a:rPr>
              <a:t>Formulates the RN’s individualized recovery plan</a:t>
            </a:r>
          </a:p>
          <a:p>
            <a:r>
              <a:rPr lang="en-US" sz="1300" u="sng" dirty="0">
                <a:latin typeface="+mj-lt"/>
              </a:rPr>
              <a:t>Other Information</a:t>
            </a:r>
          </a:p>
          <a:p>
            <a:pPr marL="181240" indent="-181240">
              <a:buFont typeface="Arial" panose="020B0604020202020204" pitchFamily="34" charset="0"/>
              <a:buChar char="•"/>
            </a:pPr>
            <a:r>
              <a:rPr lang="en-US" altLang="en-US" sz="1300" dirty="0">
                <a:latin typeface="+mj-lt"/>
                <a:cs typeface="Times New Roman" pitchFamily="18" charset="0"/>
              </a:rPr>
              <a:t>There are 14 IECs across the state</a:t>
            </a:r>
          </a:p>
          <a:p>
            <a:pPr marL="181240" indent="-181240">
              <a:buFont typeface="Arial" panose="020B0604020202020204" pitchFamily="34" charset="0"/>
              <a:buChar char="•"/>
            </a:pPr>
            <a:r>
              <a:rPr lang="en-US" altLang="en-US" sz="1300" dirty="0">
                <a:latin typeface="+mj-lt"/>
                <a:cs typeface="Times New Roman" pitchFamily="18" charset="0"/>
              </a:rPr>
              <a:t>IECs meet quarterly</a:t>
            </a:r>
          </a:p>
          <a:p>
            <a:pPr marL="181240" indent="-181240">
              <a:buFont typeface="Arial" panose="020B0604020202020204" pitchFamily="34" charset="0"/>
              <a:buChar char="•"/>
            </a:pPr>
            <a:r>
              <a:rPr lang="en-US" altLang="en-US" sz="1300" dirty="0">
                <a:latin typeface="+mj-lt"/>
                <a:cs typeface="Times New Roman" pitchFamily="18" charset="0"/>
              </a:rPr>
              <a:t>IECs carry an average 35-40 cases</a:t>
            </a:r>
          </a:p>
          <a:p>
            <a:pPr marL="181240" indent="-181240">
              <a:buFont typeface="Arial" panose="020B0604020202020204" pitchFamily="34" charset="0"/>
              <a:buChar char="•"/>
            </a:pPr>
            <a:r>
              <a:rPr lang="en-US" altLang="en-US" sz="1300" dirty="0">
                <a:latin typeface="+mj-lt"/>
                <a:cs typeface="Times New Roman" pitchFamily="18" charset="0"/>
              </a:rPr>
              <a:t>IECs see about 15 -30 participants per meeting</a:t>
            </a:r>
          </a:p>
          <a:p>
            <a:endParaRPr lang="en-US" sz="1300" dirty="0">
              <a:latin typeface="+mj-lt"/>
            </a:endParaRPr>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9222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62E8A-B665-094E-8E65-136ADC900DB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0067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nSpc>
                <a:spcPct val="90000"/>
              </a:lnSpc>
            </a:pPr>
            <a:r>
              <a:rPr lang="en-US" altLang="en-US" sz="1300" b="1" u="sng" dirty="0"/>
              <a:t>Topics of Discussion</a:t>
            </a:r>
          </a:p>
          <a:p>
            <a:pPr defTabSz="966573">
              <a:spcAft>
                <a:spcPts val="1269"/>
              </a:spcAft>
              <a:buFont typeface="Arial" panose="020B0604020202020204" pitchFamily="34" charset="0"/>
              <a:buChar char="•"/>
              <a:defRPr/>
            </a:pPr>
            <a:r>
              <a:rPr lang="en-US" altLang="en-US" sz="1300" dirty="0"/>
              <a:t>What is Substance Use Disorder (formerly “Addiction”)? - </a:t>
            </a:r>
            <a:r>
              <a:rPr lang="en-US" sz="1300" dirty="0"/>
              <a:t>Prevalence of Substance Use Disorder. </a:t>
            </a:r>
          </a:p>
          <a:p>
            <a:pPr marL="483287" lvl="1" defTabSz="966573">
              <a:spcAft>
                <a:spcPts val="1269"/>
              </a:spcAft>
              <a:buFont typeface="Arial" panose="020B0604020202020204" pitchFamily="34" charset="0"/>
              <a:buChar char="•"/>
              <a:defRPr/>
            </a:pPr>
            <a:r>
              <a:rPr lang="en-US" sz="1300" i="1" dirty="0"/>
              <a:t>Impact of substance use disorder on the healthcare profession</a:t>
            </a:r>
          </a:p>
          <a:p>
            <a:pPr defTabSz="966573">
              <a:spcAft>
                <a:spcPts val="1269"/>
              </a:spcAft>
              <a:buFont typeface="Arial" panose="020B0604020202020204" pitchFamily="34" charset="0"/>
              <a:buChar char="•"/>
              <a:defRPr/>
            </a:pPr>
            <a:r>
              <a:rPr lang="en-US" altLang="en-US" sz="1300" dirty="0"/>
              <a:t>Signs, Symptoms and Impact of Substance Abuse in the Workplace</a:t>
            </a:r>
          </a:p>
          <a:p>
            <a:pPr lvl="1">
              <a:spcAft>
                <a:spcPts val="1269"/>
              </a:spcAft>
              <a:buFont typeface="Arial" panose="020B0604020202020204" pitchFamily="34" charset="0"/>
              <a:buChar char="•"/>
            </a:pPr>
            <a:r>
              <a:rPr lang="en-US" sz="1300" i="1" dirty="0"/>
              <a:t>Prevention and identification of drug diversion</a:t>
            </a:r>
          </a:p>
          <a:p>
            <a:pPr defTabSz="966573">
              <a:spcAft>
                <a:spcPts val="1269"/>
              </a:spcAft>
              <a:buFont typeface="Arial" panose="020B0604020202020204" pitchFamily="34" charset="0"/>
              <a:buChar char="•"/>
              <a:defRPr/>
            </a:pPr>
            <a:r>
              <a:rPr lang="en-US" altLang="en-US" sz="1300" dirty="0"/>
              <a:t>What is the Intervention Program? – Components of the Intervention Program</a:t>
            </a:r>
          </a:p>
          <a:p>
            <a:pPr lvl="1">
              <a:spcAft>
                <a:spcPts val="1269"/>
              </a:spcAft>
              <a:buFont typeface="Arial" panose="020B0604020202020204" pitchFamily="34" charset="0"/>
              <a:buChar char="•"/>
            </a:pPr>
            <a:r>
              <a:rPr lang="en-US" sz="1300" i="1" dirty="0"/>
              <a:t>How the California Intervention Program can help nurses recover from SUDs and return to safe practice</a:t>
            </a:r>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2756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3630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62E8A-B665-094E-8E65-136ADC900DB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7547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defRPr/>
            </a:pPr>
            <a:endParaRPr lang="en-US" dirty="0">
              <a:effectLst>
                <a:outerShdw blurRad="38100" dist="38100" dir="2700000" algn="tl">
                  <a:srgbClr val="C0C0C0"/>
                </a:outerShdw>
              </a:effectLst>
            </a:endParaRPr>
          </a:p>
          <a:p>
            <a:pPr>
              <a:defRPr/>
            </a:pPr>
            <a:endParaRPr lang="en-US" dirty="0">
              <a:effectLst>
                <a:outerShdw blurRad="38100" dist="38100" dir="2700000" algn="tl">
                  <a:srgbClr val="C0C0C0"/>
                </a:outerShdw>
              </a:effectLst>
            </a:endParaRPr>
          </a:p>
          <a:p>
            <a:endParaRPr lang="en-US" dirty="0"/>
          </a:p>
        </p:txBody>
      </p:sp>
      <p:sp>
        <p:nvSpPr>
          <p:cNvPr id="4" name="Slide Number Placeholder 3"/>
          <p:cNvSpPr>
            <a:spLocks noGrp="1"/>
          </p:cNvSpPr>
          <p:nvPr>
            <p:ph type="sldNum" sz="quarter" idx="10"/>
          </p:nvPr>
        </p:nvSpPr>
        <p:spPr/>
        <p:txBody>
          <a:bodyPr/>
          <a:lstStyle/>
          <a:p>
            <a:fld id="{1FDC0F30-8EFB-47EA-847A-DCE729788B3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200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234176" y="4400550"/>
            <a:ext cx="6345044" cy="4598484"/>
          </a:xfrm>
        </p:spPr>
        <p:txBody>
          <a:bodyPr/>
          <a:lstStyle/>
          <a:p>
            <a:pPr>
              <a:lnSpc>
                <a:spcPct val="80000"/>
              </a:lnSpc>
            </a:pPr>
            <a:r>
              <a:rPr lang="en-US" altLang="en-US" sz="1300" dirty="0">
                <a:latin typeface="+mj-lt"/>
              </a:rPr>
              <a:t>Before we get into the components of the program, a brief overview of the folks involved with the Program.</a:t>
            </a:r>
          </a:p>
          <a:p>
            <a:pPr marL="483306" indent="-483306">
              <a:lnSpc>
                <a:spcPct val="80000"/>
              </a:lnSpc>
              <a:buFont typeface="Arial" panose="020B0604020202020204" pitchFamily="34" charset="0"/>
              <a:buChar char="•"/>
            </a:pPr>
            <a:endParaRPr lang="en-US" altLang="en-US" sz="1300" dirty="0">
              <a:latin typeface="+mj-lt"/>
            </a:endParaRPr>
          </a:p>
          <a:p>
            <a:pPr marL="483306" indent="-483306">
              <a:lnSpc>
                <a:spcPct val="80000"/>
              </a:lnSpc>
              <a:buFont typeface="Arial" panose="020B0604020202020204" pitchFamily="34" charset="0"/>
              <a:buChar char="•"/>
            </a:pPr>
            <a:r>
              <a:rPr lang="en-US" altLang="en-US" sz="1300" dirty="0">
                <a:latin typeface="+mj-lt"/>
              </a:rPr>
              <a:t>BRN</a:t>
            </a:r>
          </a:p>
          <a:p>
            <a:pPr marL="966612" lvl="1" indent="-483306">
              <a:lnSpc>
                <a:spcPct val="80000"/>
              </a:lnSpc>
              <a:buFont typeface="Arial" panose="020B0604020202020204" pitchFamily="34" charset="0"/>
              <a:buChar char="•"/>
            </a:pPr>
            <a:r>
              <a:rPr lang="en-US" altLang="en-US" sz="1300" dirty="0">
                <a:latin typeface="+mj-lt"/>
              </a:rPr>
              <a:t>Program staff </a:t>
            </a:r>
          </a:p>
          <a:p>
            <a:pPr marL="966612" lvl="1" indent="-483306">
              <a:lnSpc>
                <a:spcPct val="80000"/>
              </a:lnSpc>
              <a:buFont typeface="Arial" panose="020B0604020202020204" pitchFamily="34" charset="0"/>
              <a:buChar char="•"/>
            </a:pPr>
            <a:r>
              <a:rPr lang="en-US" altLang="en-US" sz="1300" dirty="0">
                <a:latin typeface="+mj-lt"/>
              </a:rPr>
              <a:t>Responsible for identifying RNs in complaints who may benefit from the program and reaching out to those RNs</a:t>
            </a:r>
          </a:p>
          <a:p>
            <a:pPr marL="966612" lvl="1" indent="-483306">
              <a:lnSpc>
                <a:spcPct val="80000"/>
              </a:lnSpc>
              <a:buFont typeface="Arial" panose="020B0604020202020204" pitchFamily="34" charset="0"/>
              <a:buChar char="•"/>
            </a:pPr>
            <a:r>
              <a:rPr lang="en-US" altLang="en-US" sz="1300" dirty="0">
                <a:latin typeface="+mj-lt"/>
              </a:rPr>
              <a:t>Managing program policies and scope of work of the program contract</a:t>
            </a:r>
          </a:p>
          <a:p>
            <a:pPr marL="483306" indent="-483306">
              <a:lnSpc>
                <a:spcPct val="80000"/>
              </a:lnSpc>
              <a:buFont typeface="Arial" panose="020B0604020202020204" pitchFamily="34" charset="0"/>
              <a:buChar char="•"/>
            </a:pPr>
            <a:r>
              <a:rPr lang="en-US" altLang="en-US" sz="1300" dirty="0">
                <a:latin typeface="+mj-lt"/>
              </a:rPr>
              <a:t>Maximus </a:t>
            </a:r>
          </a:p>
          <a:p>
            <a:pPr marL="966612" lvl="1" indent="-483306" defTabSz="966612">
              <a:lnSpc>
                <a:spcPct val="80000"/>
              </a:lnSpc>
              <a:buFont typeface="Arial" panose="020B0604020202020204" pitchFamily="34" charset="0"/>
              <a:buChar char="•"/>
              <a:defRPr/>
            </a:pPr>
            <a:r>
              <a:rPr lang="en-US" altLang="en-US" sz="1300" dirty="0">
                <a:latin typeface="+mj-lt"/>
              </a:rPr>
              <a:t>Contractor who administers the Program - Maintaining a toll-free telephone system 24 hours a day, seven days a week.</a:t>
            </a:r>
          </a:p>
          <a:p>
            <a:pPr marL="966612" lvl="1" indent="-483306" defTabSz="966612">
              <a:lnSpc>
                <a:spcPct val="80000"/>
              </a:lnSpc>
              <a:buFont typeface="Arial" panose="020B0604020202020204" pitchFamily="34" charset="0"/>
              <a:buChar char="•"/>
              <a:defRPr/>
            </a:pPr>
            <a:r>
              <a:rPr lang="en-US" altLang="en-US" sz="1300" dirty="0">
                <a:latin typeface="+mj-lt"/>
              </a:rPr>
              <a:t>Completing comprehensive assessments of applicants </a:t>
            </a:r>
          </a:p>
          <a:p>
            <a:pPr marL="966612" lvl="1" indent="-483306" defTabSz="966612">
              <a:lnSpc>
                <a:spcPct val="80000"/>
              </a:lnSpc>
              <a:buFont typeface="Arial" panose="020B0604020202020204" pitchFamily="34" charset="0"/>
              <a:buChar char="•"/>
              <a:defRPr/>
            </a:pPr>
            <a:r>
              <a:rPr lang="en-US" altLang="en-US" sz="1300" dirty="0">
                <a:latin typeface="+mj-lt"/>
              </a:rPr>
              <a:t>Monitoring and supporting applicants and participants</a:t>
            </a:r>
          </a:p>
          <a:p>
            <a:pPr marL="966612" lvl="1" indent="-483306" defTabSz="966612">
              <a:lnSpc>
                <a:spcPct val="80000"/>
              </a:lnSpc>
              <a:buFont typeface="Arial" panose="020B0604020202020204" pitchFamily="34" charset="0"/>
              <a:buChar char="•"/>
              <a:defRPr/>
            </a:pPr>
            <a:r>
              <a:rPr lang="en-US" altLang="en-US" sz="1300" dirty="0">
                <a:latin typeface="+mj-lt"/>
              </a:rPr>
              <a:t>Case Management through the process of Recovery</a:t>
            </a:r>
          </a:p>
          <a:p>
            <a:pPr marL="966612" lvl="1" indent="-483306">
              <a:lnSpc>
                <a:spcPct val="80000"/>
              </a:lnSpc>
              <a:buFont typeface="Arial" panose="020B0604020202020204" pitchFamily="34" charset="0"/>
              <a:buChar char="•"/>
            </a:pPr>
            <a:r>
              <a:rPr lang="en-US" altLang="en-US" sz="1300" dirty="0">
                <a:latin typeface="+mj-lt"/>
              </a:rPr>
              <a:t>Project Manager, Clinical Case Managers, Compliance Monitors, lab vendor, Clinical Assessors, therapists, etc.</a:t>
            </a:r>
          </a:p>
          <a:p>
            <a:pPr marL="483306" indent="-483306">
              <a:lnSpc>
                <a:spcPct val="80000"/>
              </a:lnSpc>
              <a:buFont typeface="Arial" panose="020B0604020202020204" pitchFamily="34" charset="0"/>
              <a:buChar char="•"/>
            </a:pPr>
            <a:r>
              <a:rPr lang="en-US" altLang="en-US" sz="1300" dirty="0">
                <a:latin typeface="+mj-lt"/>
              </a:rPr>
              <a:t>Evaluation Committees</a:t>
            </a:r>
          </a:p>
          <a:p>
            <a:pPr marL="966612" lvl="1" indent="-483306">
              <a:lnSpc>
                <a:spcPct val="80000"/>
              </a:lnSpc>
              <a:buFont typeface="Arial" panose="020B0604020202020204" pitchFamily="34" charset="0"/>
              <a:buChar char="•"/>
            </a:pPr>
            <a:r>
              <a:rPr lang="en-US" altLang="en-US" sz="1300" dirty="0">
                <a:latin typeface="+mj-lt"/>
              </a:rPr>
              <a:t>which is made up of individuals appointed by the boards</a:t>
            </a:r>
          </a:p>
          <a:p>
            <a:pPr>
              <a:buClr>
                <a:schemeClr val="accent3"/>
              </a:buClr>
              <a:defRPr/>
            </a:pPr>
            <a:r>
              <a:rPr lang="en-US" sz="1300" dirty="0" smtClean="0">
                <a:latin typeface="+mj-lt"/>
              </a:rPr>
              <a:t>Each </a:t>
            </a:r>
            <a:r>
              <a:rPr lang="en-US" sz="1300" dirty="0">
                <a:latin typeface="+mj-lt"/>
              </a:rPr>
              <a:t>with a background in substance misuse or abuse disorders and/or mental illness treatment</a:t>
            </a:r>
          </a:p>
          <a:p>
            <a:pPr>
              <a:buClr>
                <a:schemeClr val="accent3"/>
              </a:buClr>
              <a:defRPr/>
            </a:pPr>
            <a:r>
              <a:rPr lang="en-US" sz="1300" dirty="0">
                <a:latin typeface="+mj-lt"/>
              </a:rPr>
              <a:t>Average 150-200 years of experience with SUDs at the </a:t>
            </a:r>
            <a:r>
              <a:rPr lang="en-US" sz="1300" dirty="0" smtClean="0">
                <a:latin typeface="+mj-lt"/>
              </a:rPr>
              <a:t>meeting</a:t>
            </a:r>
            <a:endParaRPr lang="en-US" altLang="en-US" sz="1300" dirty="0">
              <a:latin typeface="+mj-lt"/>
            </a:endParaRPr>
          </a:p>
          <a:p>
            <a:pPr marL="966612" lvl="1" indent="-483306">
              <a:lnSpc>
                <a:spcPct val="80000"/>
              </a:lnSpc>
              <a:buFont typeface="Arial" panose="020B0604020202020204" pitchFamily="34" charset="0"/>
              <a:buChar char="•"/>
            </a:pPr>
            <a:r>
              <a:rPr lang="en-US" altLang="en-US" sz="1300" dirty="0">
                <a:latin typeface="+mj-lt"/>
              </a:rPr>
              <a:t>EXTRA NOTE: 5 of the 8 Boards use this model</a:t>
            </a:r>
          </a:p>
          <a:p>
            <a:pPr marL="483306" indent="-483306">
              <a:lnSpc>
                <a:spcPct val="80000"/>
              </a:lnSpc>
              <a:buFont typeface="Arial" panose="020B0604020202020204" pitchFamily="34" charset="0"/>
              <a:buChar char="•"/>
            </a:pPr>
            <a:endParaRPr lang="en-US" altLang="en-US" sz="1300" dirty="0">
              <a:latin typeface="+mj-lt"/>
            </a:endParaRPr>
          </a:p>
          <a:p>
            <a:pPr marL="362480" indent="-362480">
              <a:lnSpc>
                <a:spcPct val="80000"/>
              </a:lnSpc>
              <a:buFont typeface="Arial" panose="020B0604020202020204" pitchFamily="34" charset="0"/>
              <a:buChar char="•"/>
            </a:pPr>
            <a:endParaRPr lang="en-US" altLang="en-US" sz="1300" dirty="0">
              <a:latin typeface="+mj-lt"/>
            </a:endParaRPr>
          </a:p>
          <a:p>
            <a:endParaRPr lang="en-US" sz="1300" dirty="0">
              <a:latin typeface="+mj-lt"/>
            </a:endParaRPr>
          </a:p>
        </p:txBody>
      </p:sp>
      <p:sp>
        <p:nvSpPr>
          <p:cNvPr id="4" name="Slide Number Placeholder 3"/>
          <p:cNvSpPr>
            <a:spLocks noGrp="1"/>
          </p:cNvSpPr>
          <p:nvPr>
            <p:ph type="sldNum" sz="quarter" idx="10"/>
          </p:nvPr>
        </p:nvSpPr>
        <p:spPr/>
        <p:txBody>
          <a:bodyPr/>
          <a:lstStyle/>
          <a:p>
            <a:fld id="{C27A90D6-6F86-464C-B334-43A1C434BA3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8926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eaLnBrk="1" hangingPunct="1">
              <a:lnSpc>
                <a:spcPct val="80000"/>
              </a:lnSpc>
            </a:pPr>
            <a:endParaRPr lang="en-US" altLang="en-US" sz="1300" dirty="0"/>
          </a:p>
        </p:txBody>
      </p:sp>
      <p:sp>
        <p:nvSpPr>
          <p:cNvPr id="4" name="Slide Number Placeholder 3"/>
          <p:cNvSpPr>
            <a:spLocks noGrp="1"/>
          </p:cNvSpPr>
          <p:nvPr>
            <p:ph type="sldNum" sz="quarter" idx="10"/>
          </p:nvPr>
        </p:nvSpPr>
        <p:spPr/>
        <p:txBody>
          <a:bodyPr/>
          <a:lstStyle/>
          <a:p>
            <a:fld id="{C27A90D6-6F86-464C-B334-43A1C434BA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1198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eaLnBrk="1" hangingPunct="1">
              <a:lnSpc>
                <a:spcPct val="80000"/>
              </a:lnSpc>
            </a:pPr>
            <a:r>
              <a:rPr lang="en-US" altLang="en-US" sz="1300" dirty="0"/>
              <a:t>Ongoing communication with Case Manager and Compliance Monitor.</a:t>
            </a:r>
          </a:p>
          <a:p>
            <a:pPr lvl="1" eaLnBrk="1" hangingPunct="1">
              <a:lnSpc>
                <a:spcPct val="80000"/>
              </a:lnSpc>
            </a:pPr>
            <a:r>
              <a:rPr lang="en-US" altLang="en-US" sz="1300" dirty="0"/>
              <a:t>Weekly check in by phone until seen by DEC or reviewed in committee.</a:t>
            </a:r>
          </a:p>
          <a:p>
            <a:pPr lvl="1" eaLnBrk="1" hangingPunct="1">
              <a:lnSpc>
                <a:spcPct val="80000"/>
              </a:lnSpc>
            </a:pPr>
            <a:r>
              <a:rPr lang="en-US" altLang="en-US" sz="1300" dirty="0"/>
              <a:t>Monthly check in by phone for remainder of program.</a:t>
            </a:r>
          </a:p>
          <a:p>
            <a:pPr eaLnBrk="1" hangingPunct="1">
              <a:lnSpc>
                <a:spcPct val="80000"/>
              </a:lnSpc>
            </a:pPr>
            <a:r>
              <a:rPr lang="en-US" altLang="en-US" sz="1300" dirty="0"/>
              <a:t>Written Monthly Self Report</a:t>
            </a:r>
          </a:p>
          <a:p>
            <a:pPr eaLnBrk="1" hangingPunct="1">
              <a:lnSpc>
                <a:spcPct val="80000"/>
              </a:lnSpc>
            </a:pPr>
            <a:r>
              <a:rPr lang="en-US" altLang="en-US" sz="1300" dirty="0"/>
              <a:t>Attend 12-Step Groups (initially daily – 90 meetings in 90 days).</a:t>
            </a:r>
          </a:p>
          <a:p>
            <a:pPr eaLnBrk="1" hangingPunct="1">
              <a:lnSpc>
                <a:spcPct val="80000"/>
              </a:lnSpc>
            </a:pPr>
            <a:r>
              <a:rPr lang="en-US" altLang="en-US" sz="1300" dirty="0"/>
              <a:t>Weekly or twice-weekly Health Professionals Support Group.</a:t>
            </a:r>
          </a:p>
          <a:p>
            <a:pPr eaLnBrk="1" hangingPunct="1">
              <a:lnSpc>
                <a:spcPct val="80000"/>
              </a:lnSpc>
            </a:pPr>
            <a:r>
              <a:rPr lang="en-US" altLang="en-US" sz="1300" dirty="0"/>
              <a:t>Random Drug Testing</a:t>
            </a:r>
          </a:p>
          <a:p>
            <a:pPr eaLnBrk="1" hangingPunct="1">
              <a:lnSpc>
                <a:spcPct val="80000"/>
              </a:lnSpc>
            </a:pPr>
            <a:r>
              <a:rPr lang="en-US" altLang="en-US" sz="1300" dirty="0"/>
              <a:t>Initial review by the IEC.</a:t>
            </a:r>
          </a:p>
          <a:p>
            <a:pPr eaLnBrk="1" hangingPunct="1">
              <a:lnSpc>
                <a:spcPct val="80000"/>
              </a:lnSpc>
            </a:pPr>
            <a:endParaRPr lang="en-US" altLang="en-US" sz="1300" dirty="0"/>
          </a:p>
        </p:txBody>
      </p:sp>
      <p:sp>
        <p:nvSpPr>
          <p:cNvPr id="4" name="Slide Number Placeholder 3"/>
          <p:cNvSpPr>
            <a:spLocks noGrp="1"/>
          </p:cNvSpPr>
          <p:nvPr>
            <p:ph type="sldNum" sz="quarter" idx="10"/>
          </p:nvPr>
        </p:nvSpPr>
        <p:spPr/>
        <p:txBody>
          <a:bodyPr/>
          <a:lstStyle/>
          <a:p>
            <a:fld id="{C27A90D6-6F86-464C-B334-43A1C434BA3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3106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3B07A4-5D9F-4D5C-A5B8-B98005A7A25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336811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B07A4-5D9F-4D5C-A5B8-B98005A7A25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2640782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3541455690"/>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952881"/>
      </p:ext>
    </p:extLst>
  </p:cSld>
  <p:clrMapOvr>
    <a:masterClrMapping/>
  </p:clrMapOvr>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2917245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816152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830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6725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8869991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7979979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6369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2523099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B07A4-5D9F-4D5C-A5B8-B98005A7A25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34592354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75822020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2150977369"/>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6477556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6498258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419938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027423742"/>
      </p:ext>
    </p:extLst>
  </p:cSld>
  <p:clrMapOvr>
    <a:masterClrMapping/>
  </p:clrMapOvr>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001468"/>
      </p:ext>
    </p:extLst>
  </p:cSld>
  <p:clrMapOvr>
    <a:masterClrMapping/>
  </p:clrMapOvr>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2871818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233333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059711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8509471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91465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9357127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6407455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90242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80904148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223288779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2508864699"/>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2289135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34281018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970780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550921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409207147"/>
      </p:ext>
    </p:extLst>
  </p:cSld>
  <p:clrMapOvr>
    <a:masterClrMapping/>
  </p:clrMapOvr>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279970"/>
      </p:ext>
    </p:extLst>
  </p:cSld>
  <p:clrMapOvr>
    <a:masterClrMapping/>
  </p:clrMapOvr>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2603184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2176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7079012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54035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6232473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1716928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05321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3386577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46401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52870070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4280197598"/>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2017238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25141712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20686106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3203989665"/>
      </p:ext>
    </p:extLst>
  </p:cSld>
  <p:clrMapOvr>
    <a:masterClrMapping/>
  </p:clrMapOvr>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181621"/>
      </p:ext>
    </p:extLst>
  </p:cSld>
  <p:clrMapOvr>
    <a:masterClrMapping/>
  </p:clrMapOvr>
  <p:extLst mod="1">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16029322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746917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47553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44736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202825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6789851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5138743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646032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952188074"/>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86783012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886175710"/>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239518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28574517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4024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8043903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3895538852"/>
      </p:ext>
    </p:extLst>
  </p:cSld>
  <p:clrMapOvr>
    <a:masterClrMapping/>
  </p:clrMapOvr>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738533"/>
      </p:ext>
    </p:extLst>
  </p:cSld>
  <p:clrMapOvr>
    <a:masterClrMapping/>
  </p:clrMapOvr>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40063634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01470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76602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46070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8498969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0374336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548521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5786317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7883411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20807007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1195029370"/>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07327952"/>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3888304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8246729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515325876"/>
      </p:ext>
    </p:extLst>
  </p:cSld>
  <p:clrMapOvr>
    <a:masterClrMapping/>
  </p:clrMapOvr>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809464"/>
      </p:ext>
    </p:extLst>
  </p:cSld>
  <p:clrMapOvr>
    <a:masterClrMapping/>
  </p:clrMapOvr>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956054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4142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707058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990567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53633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56643788"/>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9374725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028267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78222955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2762079291"/>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4025964001"/>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4788646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743550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77977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35137972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3025022339"/>
      </p:ext>
    </p:extLst>
  </p:cSld>
  <p:clrMapOvr>
    <a:masterClrMapping/>
  </p:clrMapOvr>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20789"/>
      </p:ext>
    </p:extLst>
  </p:cSld>
  <p:clrMapOvr>
    <a:masterClrMapping/>
  </p:clrMapOvr>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467878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2303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813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87738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984935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4427052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59694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167581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B07A4-5D9F-4D5C-A5B8-B98005A7A25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1561077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6730430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958670288"/>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919974710"/>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34455051"/>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5952935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28832836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892582665"/>
      </p:ext>
    </p:extLst>
  </p:cSld>
  <p:clrMapOvr>
    <a:masterClrMapping/>
  </p:clrMapOvr>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394605"/>
      </p:ext>
    </p:extLst>
  </p:cSld>
  <p:clrMapOvr>
    <a:masterClrMapping/>
  </p:clrMapOvr>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220724"/>
      </p:ext>
    </p:extLst>
  </p:cSld>
  <p:clrMapOvr>
    <a:masterClrMapping/>
  </p:clrMapOvr>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49808798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78" indent="0">
              <a:buNone/>
              <a:defRPr sz="16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569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3940483522"/>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42386646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0" lvl="0" indent="0" algn="l" defTabSz="914354"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9010766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3279820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864761159"/>
      </p:ext>
    </p:extLst>
  </p:cSld>
  <p:clrMapOvr>
    <a:masterClrMapping/>
  </p:clrMapOvr>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9"/>
            <a:ext cx="4389120" cy="3762295"/>
          </a:xfrm>
        </p:spPr>
        <p:txBody>
          <a:bodyPr lIns="91440" rIns="91440">
            <a:normAutofit/>
          </a:bodyPr>
          <a:lstStyle>
            <a:lvl1pPr marL="0" indent="0">
              <a:lnSpc>
                <a:spcPct val="108000"/>
              </a:lnSpc>
              <a:spcBef>
                <a:spcPts val="600"/>
              </a:spcBef>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861929514"/>
      </p:ext>
    </p:extLst>
  </p:cSld>
  <p:clrMapOvr>
    <a:masterClrMapping/>
  </p:clrMapOvr>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9"/>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 name="Text Placeholder 3"/>
          <p:cNvSpPr>
            <a:spLocks noGrp="1"/>
          </p:cNvSpPr>
          <p:nvPr>
            <p:ph type="body" sz="half" idx="2"/>
          </p:nvPr>
        </p:nvSpPr>
        <p:spPr>
          <a:xfrm>
            <a:off x="8610600" y="4960139"/>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9" name="Straight Connector 8"/>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6448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9280083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85111"/>
      </p:ext>
    </p:extLst>
  </p:cSld>
  <p:clrMapOvr>
    <a:masterClrMapping/>
  </p:clrMapOvr>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4"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3" y="435864"/>
            <a:ext cx="10302668" cy="1073788"/>
          </a:xfrm>
        </p:spPr>
        <p:txBody>
          <a:bodyPr anchor="t"/>
          <a:lstStyle>
            <a:lvl1pPr marL="0" algn="l" defTabSz="685800"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1" y="4050486"/>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2821673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3" y="435864"/>
            <a:ext cx="10302668" cy="1073788"/>
          </a:xfrm>
        </p:spPr>
        <p:txBody>
          <a:bodyPr anchor="t"/>
          <a:lstStyle>
            <a:lvl1pPr marL="0" algn="l" defTabSz="685800"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1" y="4050486"/>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5" name="Content Placeholder 7"/>
          <p:cNvSpPr>
            <a:spLocks noGrp="1"/>
          </p:cNvSpPr>
          <p:nvPr>
            <p:ph sz="quarter" idx="10"/>
          </p:nvPr>
        </p:nvSpPr>
        <p:spPr>
          <a:xfrm>
            <a:off x="1051133" y="1732863"/>
            <a:ext cx="10302875" cy="2030637"/>
          </a:xfrm>
        </p:spPr>
        <p:txBody>
          <a:bodyPr numCol="2" spcCol="228600"/>
          <a:lstStyle>
            <a:lvl1pPr marL="261938" marR="0" indent="-261938" algn="l" defTabSz="685800"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261938" marR="0" lvl="0" indent="-261938" algn="l" defTabSz="685800" rtl="0" eaLnBrk="1" fontAlgn="auto" latinLnBrk="0" hangingPunct="1">
              <a:lnSpc>
                <a:spcPct val="100000"/>
              </a:lnSpc>
              <a:spcBef>
                <a:spcPts val="75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2457470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97066604"/>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28938"/>
            <a:ext cx="8728075" cy="2019300"/>
          </a:xfrm>
        </p:spPr>
        <p:txBody>
          <a:bodyPr/>
          <a:lstStyle>
            <a:lvl1pPr>
              <a:defRPr/>
            </a:lvl1pPr>
            <a:lvl3pPr marL="6858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3" y="435864"/>
            <a:ext cx="10302668" cy="1073788"/>
          </a:xfrm>
        </p:spPr>
        <p:txBody>
          <a:bodyPr anchor="t"/>
          <a:lstStyle>
            <a:lvl1pPr marL="0" algn="l" defTabSz="685800"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1" y="4050486"/>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18954086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589366"/>
      </p:ext>
    </p:extLst>
  </p:cSld>
  <p:clrMapOvr>
    <a:masterClrMapping/>
  </p:clrMapOvr>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33311045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78" indent="0">
              <a:buNone/>
              <a:defRPr sz="16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70187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0172090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0" lvl="0" indent="0" algn="l" defTabSz="914354"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413050491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5958149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2666186587"/>
      </p:ext>
    </p:extLst>
  </p:cSld>
  <p:clrMapOvr>
    <a:masterClrMapping/>
  </p:clrMapOvr>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9"/>
            <a:ext cx="4389120" cy="3762295"/>
          </a:xfrm>
        </p:spPr>
        <p:txBody>
          <a:bodyPr lIns="91440" rIns="91440">
            <a:normAutofit/>
          </a:bodyPr>
          <a:lstStyle>
            <a:lvl1pPr marL="0" indent="0">
              <a:lnSpc>
                <a:spcPct val="108000"/>
              </a:lnSpc>
              <a:spcBef>
                <a:spcPts val="600"/>
              </a:spcBef>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4077885520"/>
      </p:ext>
    </p:extLst>
  </p:cSld>
  <p:clrMapOvr>
    <a:masterClrMapping/>
  </p:clrMapOvr>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9"/>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 name="Text Placeholder 3"/>
          <p:cNvSpPr>
            <a:spLocks noGrp="1"/>
          </p:cNvSpPr>
          <p:nvPr>
            <p:ph type="body" sz="half" idx="2"/>
          </p:nvPr>
        </p:nvSpPr>
        <p:spPr>
          <a:xfrm>
            <a:off x="8610600" y="4960139"/>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9" name="Straight Connector 8"/>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016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6801209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3563488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71978"/>
      </p:ext>
    </p:extLst>
  </p:cSld>
  <p:clrMapOvr>
    <a:masterClrMapping/>
  </p:clrMapOvr>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4"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3" y="435864"/>
            <a:ext cx="10302668" cy="1073788"/>
          </a:xfrm>
        </p:spPr>
        <p:txBody>
          <a:bodyPr anchor="t"/>
          <a:lstStyle>
            <a:lvl1pPr marL="0" algn="l" defTabSz="685800"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1" y="4050486"/>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37933933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3" y="435864"/>
            <a:ext cx="10302668" cy="1073788"/>
          </a:xfrm>
        </p:spPr>
        <p:txBody>
          <a:bodyPr anchor="t"/>
          <a:lstStyle>
            <a:lvl1pPr marL="0" algn="l" defTabSz="685800"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1" y="4050486"/>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5" name="Content Placeholder 7"/>
          <p:cNvSpPr>
            <a:spLocks noGrp="1"/>
          </p:cNvSpPr>
          <p:nvPr>
            <p:ph sz="quarter" idx="10"/>
          </p:nvPr>
        </p:nvSpPr>
        <p:spPr>
          <a:xfrm>
            <a:off x="1051133" y="1732863"/>
            <a:ext cx="10302875" cy="2030637"/>
          </a:xfrm>
        </p:spPr>
        <p:txBody>
          <a:bodyPr numCol="2" spcCol="228600"/>
          <a:lstStyle>
            <a:lvl1pPr marL="261938" marR="0" indent="-261938" algn="l" defTabSz="685800"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261938" marR="0" lvl="0" indent="-261938" algn="l" defTabSz="685800" rtl="0" eaLnBrk="1" fontAlgn="auto" latinLnBrk="0" hangingPunct="1">
              <a:lnSpc>
                <a:spcPct val="100000"/>
              </a:lnSpc>
              <a:spcBef>
                <a:spcPts val="75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60827841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28938"/>
            <a:ext cx="8728075" cy="2019300"/>
          </a:xfrm>
        </p:spPr>
        <p:txBody>
          <a:bodyPr/>
          <a:lstStyle>
            <a:lvl1pPr>
              <a:defRPr/>
            </a:lvl1pPr>
            <a:lvl3pPr marL="6858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3" y="435864"/>
            <a:ext cx="10302668" cy="1073788"/>
          </a:xfrm>
        </p:spPr>
        <p:txBody>
          <a:bodyPr anchor="t"/>
          <a:lstStyle>
            <a:lvl1pPr marL="0" algn="l" defTabSz="685800"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1" y="4050486"/>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437598933"/>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590691"/>
      </p:ext>
    </p:extLst>
  </p:cSld>
  <p:clrMapOvr>
    <a:masterClrMapping/>
  </p:clrMapOvr>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37329780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78" indent="0">
              <a:buNone/>
              <a:defRPr sz="16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2122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94280460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0" lvl="0" indent="0" algn="l" defTabSz="914354"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406789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5629939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088359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332756750"/>
      </p:ext>
    </p:extLst>
  </p:cSld>
  <p:clrMapOvr>
    <a:masterClrMapping/>
  </p:clrMapOvr>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9"/>
            <a:ext cx="4389120" cy="3762295"/>
          </a:xfrm>
        </p:spPr>
        <p:txBody>
          <a:bodyPr lIns="91440" rIns="91440">
            <a:normAutofit/>
          </a:bodyPr>
          <a:lstStyle>
            <a:lvl1pPr marL="0" indent="0">
              <a:lnSpc>
                <a:spcPct val="108000"/>
              </a:lnSpc>
              <a:spcBef>
                <a:spcPts val="600"/>
              </a:spcBef>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927069636"/>
      </p:ext>
    </p:extLst>
  </p:cSld>
  <p:clrMapOvr>
    <a:masterClrMapping/>
  </p:clrMapOvr>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9"/>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 name="Text Placeholder 3"/>
          <p:cNvSpPr>
            <a:spLocks noGrp="1"/>
          </p:cNvSpPr>
          <p:nvPr>
            <p:ph type="body" sz="half" idx="2"/>
          </p:nvPr>
        </p:nvSpPr>
        <p:spPr>
          <a:xfrm>
            <a:off x="8610600" y="4960139"/>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9" name="Straight Connector 8"/>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16186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335845568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86499"/>
      </p:ext>
    </p:extLst>
  </p:cSld>
  <p:clrMapOvr>
    <a:masterClrMapping/>
  </p:clrMapOvr>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2" y="484650"/>
            <a:ext cx="6435969" cy="3243288"/>
          </a:xfrm>
        </p:spPr>
        <p:txBody>
          <a:bodyPr anchor="ctr"/>
          <a:lstStyle>
            <a:lvl1pPr>
              <a:defRPr sz="3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2"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endParaRPr>
          </a:p>
        </p:txBody>
      </p:sp>
      <p:sp>
        <p:nvSpPr>
          <p:cNvPr id="5" name="Rectangle 4"/>
          <p:cNvSpPr/>
          <p:nvPr userDrawn="1"/>
        </p:nvSpPr>
        <p:spPr>
          <a:xfrm>
            <a:off x="2" y="4045748"/>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endParaRPr>
          </a:p>
        </p:txBody>
      </p:sp>
      <p:sp>
        <p:nvSpPr>
          <p:cNvPr id="6" name="Triangle 5"/>
          <p:cNvSpPr/>
          <p:nvPr userDrawn="1"/>
        </p:nvSpPr>
        <p:spPr>
          <a:xfrm rot="5400000">
            <a:off x="7317835"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endParaRPr>
          </a:p>
        </p:txBody>
      </p:sp>
    </p:spTree>
    <p:extLst>
      <p:ext uri="{BB962C8B-B14F-4D97-AF65-F5344CB8AC3E}">
        <p14:creationId xmlns:p14="http://schemas.microsoft.com/office/powerpoint/2010/main" val="1625473589"/>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909521"/>
      </p:ext>
    </p:extLst>
  </p:cSld>
  <p:clrMapOvr>
    <a:masterClrMapping/>
  </p:clrMapOvr>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82698239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78" indent="0">
              <a:buNone/>
              <a:defRPr sz="16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8" name="Straight Connector 7"/>
          <p:cNvCxnSpPr/>
          <p:nvPr/>
        </p:nvCxnSpPr>
        <p:spPr>
          <a:xfrm flipV="1">
            <a:off x="8386843" y="5264107"/>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7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560250256"/>
      </p:ext>
    </p:extLst>
  </p:cSld>
  <p:clrMapOvr>
    <a:masterClrMapping/>
  </p:clrMapOvr>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52103190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0" lvl="0" indent="0" algn="l" defTabSz="914354"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9"/>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208689821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8052664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568394256"/>
      </p:ext>
    </p:extLst>
  </p:cSld>
  <p:clrMapOvr>
    <a:masterClrMapping/>
  </p:clrMapOvr>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9"/>
            <a:ext cx="4389120" cy="3762295"/>
          </a:xfrm>
        </p:spPr>
        <p:txBody>
          <a:bodyPr lIns="91440" rIns="91440">
            <a:normAutofit/>
          </a:bodyPr>
          <a:lstStyle>
            <a:lvl1pPr marL="0" indent="0">
              <a:lnSpc>
                <a:spcPct val="108000"/>
              </a:lnSpc>
              <a:spcBef>
                <a:spcPts val="600"/>
              </a:spcBef>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075385400"/>
      </p:ext>
    </p:extLst>
  </p:cSld>
  <p:clrMapOvr>
    <a:masterClrMapping/>
  </p:clrMapOvr>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9"/>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 name="Text Placeholder 3"/>
          <p:cNvSpPr>
            <a:spLocks noGrp="1"/>
          </p:cNvSpPr>
          <p:nvPr>
            <p:ph type="body" sz="half" idx="2"/>
          </p:nvPr>
        </p:nvSpPr>
        <p:spPr>
          <a:xfrm>
            <a:off x="8610600" y="4960139"/>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9" name="Straight Connector 8"/>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25621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spTree>
    <p:extLst>
      <p:ext uri="{BB962C8B-B14F-4D97-AF65-F5344CB8AC3E}">
        <p14:creationId xmlns:p14="http://schemas.microsoft.com/office/powerpoint/2010/main" val="164626410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375FD-AFA4-465C-8DF9-422E714CB47A}" type="datetimeFigureOut">
              <a:rPr lang="en-US" smtClean="0">
                <a:solidFill>
                  <a:prstClr val="black">
                    <a:lumMod val="90000"/>
                    <a:lumOff val="10000"/>
                  </a:prstClr>
                </a:solidFill>
              </a:rPr>
              <a:pPr/>
              <a:t>10/7/2019</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564A211-1B82-498C-BEFE-D153C9C30E77}" type="slidenum">
              <a:rPr lang="en-US" smtClean="0">
                <a:solidFill>
                  <a:prstClr val="black">
                    <a:lumMod val="90000"/>
                    <a:lumOff val="10000"/>
                  </a:prstClr>
                </a:solidFill>
              </a:rPr>
              <a:pPr/>
              <a:t>‹#›</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492409"/>
      </p:ext>
    </p:extLst>
  </p:cSld>
  <p:clrMapOvr>
    <a:masterClrMapping/>
  </p:clrMapOvr>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2" y="484650"/>
            <a:ext cx="6435969" cy="3243288"/>
          </a:xfrm>
        </p:spPr>
        <p:txBody>
          <a:bodyPr anchor="ctr"/>
          <a:lstStyle>
            <a:lvl1pPr>
              <a:defRPr sz="3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2"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endParaRPr>
          </a:p>
        </p:txBody>
      </p:sp>
      <p:sp>
        <p:nvSpPr>
          <p:cNvPr id="5" name="Rectangle 4"/>
          <p:cNvSpPr/>
          <p:nvPr userDrawn="1"/>
        </p:nvSpPr>
        <p:spPr>
          <a:xfrm>
            <a:off x="2" y="4045748"/>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endParaRPr>
          </a:p>
        </p:txBody>
      </p:sp>
      <p:sp>
        <p:nvSpPr>
          <p:cNvPr id="6" name="Triangle 5"/>
          <p:cNvSpPr/>
          <p:nvPr userDrawn="1"/>
        </p:nvSpPr>
        <p:spPr>
          <a:xfrm rot="5400000">
            <a:off x="7317835"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endParaRPr>
          </a:p>
        </p:txBody>
      </p:sp>
    </p:spTree>
    <p:extLst>
      <p:ext uri="{BB962C8B-B14F-4D97-AF65-F5344CB8AC3E}">
        <p14:creationId xmlns:p14="http://schemas.microsoft.com/office/powerpoint/2010/main" val="34881066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82809"/>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37923409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5971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261391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3B07A4-5D9F-4D5C-A5B8-B98005A7A255}"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877470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36848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590168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538976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639626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8498368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6558332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1076328013"/>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967210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557184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00813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B07A4-5D9F-4D5C-A5B8-B98005A7A255}"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3372946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507053846"/>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070423"/>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3955420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6074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4966979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3449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7159981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126307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099193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23008859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3B07A4-5D9F-4D5C-A5B8-B98005A7A255}"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2343666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24770807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3323070028"/>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5591242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919521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2677456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898993150"/>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636080"/>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186501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73762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60065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3B07A4-5D9F-4D5C-A5B8-B98005A7A255}"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338861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90093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8807572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047663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162054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06716234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234492020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160495509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5276384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758365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57662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B07A4-5D9F-4D5C-A5B8-B98005A7A255}"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2638870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792247774"/>
      </p:ext>
    </p:extLst>
  </p:cSld>
  <p:clrMapOvr>
    <a:masterClrMapping/>
  </p:clrMapOvr>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256275"/>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3426728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3811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54277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68060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816098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6648038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1923311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954968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B07A4-5D9F-4D5C-A5B8-B98005A7A255}"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24403990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189634088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890461649"/>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5316372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38472411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1254355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3" name="Footer Placeholder 2"/>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4114475462"/>
      </p:ext>
    </p:extLst>
  </p:cSld>
  <p:clrMapOvr>
    <a:masterClrMapping/>
  </p:clrMapOvr>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78" indent="0" algn="ctr">
              <a:buNone/>
              <a:defRPr sz="1600"/>
            </a:lvl2pPr>
            <a:lvl3pPr marL="914354" indent="0" algn="ctr">
              <a:buNone/>
              <a:defRPr sz="16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lvl1pPr algn="l">
              <a:defRPr/>
            </a:lvl1pPr>
          </a:lstStyle>
          <a:p>
            <a:fld id="{B7C375FD-AFA4-465C-8DF9-422E714CB47A}" type="datetimeFigureOut">
              <a:rPr lang="en-US" smtClean="0">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cxnSp>
        <p:nvCxnSpPr>
          <p:cNvPr id="8" name="Straight Connector 7"/>
          <p:cNvCxnSpPr/>
          <p:nvPr/>
        </p:nvCxnSpPr>
        <p:spPr>
          <a:xfrm flipV="1">
            <a:off x="8386843" y="5264107"/>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087564"/>
      </p:ext>
    </p:extLst>
  </p:cSld>
  <p:clrMapOvr>
    <a:masterClrMapping/>
  </p:clrMapOvr>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88037"/>
            <a:ext cx="6682099" cy="1549816"/>
          </a:xfrm>
          <a:noFill/>
        </p:spPr>
        <p:txBody>
          <a:bodyPr vert="horz" lIns="91440" tIns="45720" rIns="91440" bIns="45720" anchor="t" anchorCtr="0">
            <a:noAutofit/>
          </a:bodyPr>
          <a:lstStyle>
            <a:lvl1pPr algn="l">
              <a:lnSpc>
                <a:spcPct val="90000"/>
              </a:lnSpc>
              <a:defRPr sz="6000" b="1" i="0" cap="all" baseline="0">
                <a:solidFill>
                  <a:schemeClr val="tx1"/>
                </a:solidFill>
                <a:latin typeface="Arial" charset="0"/>
                <a:ea typeface="Arial" charset="0"/>
                <a:cs typeface="Arial" charset="0"/>
              </a:defRPr>
            </a:lvl1pPr>
          </a:lstStyle>
          <a:p>
            <a:r>
              <a:rPr lang="en-US" dirty="0" smtClean="0"/>
              <a:t>Click to edit Master title </a:t>
            </a:r>
            <a:endParaRPr lang="en-US" dirty="0"/>
          </a:p>
        </p:txBody>
      </p:sp>
      <p:sp>
        <p:nvSpPr>
          <p:cNvPr id="3" name="Subtitle 2"/>
          <p:cNvSpPr>
            <a:spLocks noGrp="1"/>
          </p:cNvSpPr>
          <p:nvPr>
            <p:ph type="subTitle" idx="1"/>
          </p:nvPr>
        </p:nvSpPr>
        <p:spPr>
          <a:xfrm>
            <a:off x="838200" y="3813110"/>
            <a:ext cx="6682099" cy="641488"/>
          </a:xfrm>
          <a:noFill/>
        </p:spPr>
        <p:txBody>
          <a:bodyPr vert="horz" lIns="91440" tIns="45720" rIns="91440" bIns="45720" anchor="t" anchorCtr="0">
            <a:noAutofit/>
          </a:bodyPr>
          <a:lstStyle>
            <a:lvl1pPr marL="0" indent="0" algn="l">
              <a:lnSpc>
                <a:spcPct val="90000"/>
              </a:lnSpc>
              <a:spcBef>
                <a:spcPts val="0"/>
              </a:spcBef>
              <a:buNone/>
              <a:defRPr sz="24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stretch>
            <a:fillRect/>
          </a:stretch>
        </p:blipFill>
        <p:spPr>
          <a:xfrm>
            <a:off x="983201" y="1088020"/>
            <a:ext cx="1639789" cy="262985"/>
          </a:xfrm>
          <a:prstGeom prst="rect">
            <a:avLst/>
          </a:prstGeom>
        </p:spPr>
      </p:pic>
      <p:sp>
        <p:nvSpPr>
          <p:cNvPr id="8" name="Text Placeholder 7"/>
          <p:cNvSpPr>
            <a:spLocks noGrp="1"/>
          </p:cNvSpPr>
          <p:nvPr>
            <p:ph type="body" sz="quarter" idx="11" hasCustomPrompt="1"/>
          </p:nvPr>
        </p:nvSpPr>
        <p:spPr>
          <a:xfrm>
            <a:off x="838200" y="5029269"/>
            <a:ext cx="4359275" cy="317500"/>
          </a:xfrm>
          <a:noFill/>
        </p:spPr>
        <p:txBody>
          <a:bodyPr vert="horz" lIns="91440" tIns="45720" rIns="91440" bIns="45720" rtlCol="0" anchor="ctr" anchorCtr="0">
            <a:noAutofit/>
          </a:bodyPr>
          <a:lstStyle>
            <a:lvl1pPr>
              <a:defRPr lang="en-US" sz="1400" b="0" i="0" dirty="0">
                <a:solidFill>
                  <a:schemeClr val="tx1"/>
                </a:solidFill>
              </a:defRPr>
            </a:lvl1pPr>
          </a:lstStyle>
          <a:p>
            <a:pPr marL="0" lvl="0" indent="0">
              <a:lnSpc>
                <a:spcPct val="90000"/>
              </a:lnSpc>
              <a:spcBef>
                <a:spcPts val="0"/>
              </a:spcBef>
              <a:buNone/>
            </a:pPr>
            <a:r>
              <a:rPr lang="en-US" dirty="0" smtClean="0"/>
              <a:t>Date</a:t>
            </a:r>
            <a:endParaRPr lang="en-US" dirty="0"/>
          </a:p>
        </p:txBody>
      </p:sp>
    </p:spTree>
    <p:extLst>
      <p:ext uri="{BB962C8B-B14F-4D97-AF65-F5344CB8AC3E}">
        <p14:creationId xmlns:p14="http://schemas.microsoft.com/office/powerpoint/2010/main" val="29496988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52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515540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umper ">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838200" y="475600"/>
            <a:ext cx="9266382" cy="3588826"/>
          </a:xfrm>
        </p:spPr>
        <p:txBody>
          <a:bodyPr vert="horz" anchor="ctr" anchorCtr="0">
            <a:noAutofit/>
          </a:bodyPr>
          <a:lstStyle>
            <a:lvl1pPr algn="l">
              <a:defRPr sz="5000" b="1" i="0" cap="all" spc="0" baseline="0">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8144041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B07A4-5D9F-4D5C-A5B8-B98005A7A255}"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445C9-1AEB-4B5D-9F5F-6B0C2BAE2156}" type="slidenum">
              <a:rPr lang="en-US" smtClean="0"/>
              <a:t>‹#›</a:t>
            </a:fld>
            <a:endParaRPr lang="en-US"/>
          </a:p>
        </p:txBody>
      </p:sp>
    </p:spTree>
    <p:extLst>
      <p:ext uri="{BB962C8B-B14F-4D97-AF65-F5344CB8AC3E}">
        <p14:creationId xmlns:p14="http://schemas.microsoft.com/office/powerpoint/2010/main" val="28047172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051132" y="1741170"/>
            <a:ext cx="8725166" cy="2012167"/>
          </a:xfrm>
        </p:spPr>
        <p:txBody>
          <a:bodyPr>
            <a:noAutofit/>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baseline="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94294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3" y="1716771"/>
            <a:ext cx="8727868" cy="178221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7874699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51132" y="1728938"/>
            <a:ext cx="8728075" cy="2019300"/>
          </a:xfrm>
        </p:spPr>
        <p:txBody>
          <a:bodyPr/>
          <a:lstStyle>
            <a:lvl1pPr>
              <a:defRPr/>
            </a:lvl1pPr>
            <a:lvl3pPr marL="914400" indent="0">
              <a:buNone/>
              <a:defRPr/>
            </a:lvl3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5730932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38879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54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426335284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1051132" y="435864"/>
            <a:ext cx="10302668" cy="1073788"/>
          </a:xfrm>
        </p:spPr>
        <p:txBody>
          <a:bodyPr anchor="t"/>
          <a:lstStyle>
            <a:lvl1pPr marL="0" algn="l" defTabSz="914400" rtl="0" eaLnBrk="1" latinLnBrk="0" hangingPunct="1">
              <a:lnSpc>
                <a:spcPct val="100000"/>
              </a:lnSpc>
              <a:spcBef>
                <a:spcPts val="0"/>
              </a:spcBef>
              <a:spcAft>
                <a:spcPts val="0"/>
              </a:spcAft>
              <a:buNone/>
              <a:defRPr lang="en-US" sz="3600" b="0" i="0" kern="1200" dirty="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Rectangle 3"/>
          <p:cNvSpPr/>
          <p:nvPr userDrawn="1"/>
        </p:nvSpPr>
        <p:spPr>
          <a:xfrm>
            <a:off x="0" y="4050484"/>
            <a:ext cx="12192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Content Placeholder 7"/>
          <p:cNvSpPr>
            <a:spLocks noGrp="1"/>
          </p:cNvSpPr>
          <p:nvPr>
            <p:ph sz="quarter" idx="10"/>
          </p:nvPr>
        </p:nvSpPr>
        <p:spPr>
          <a:xfrm>
            <a:off x="1051132" y="1732861"/>
            <a:ext cx="10302875" cy="2030637"/>
          </a:xfrm>
        </p:spPr>
        <p:txBody>
          <a:bodyPr numCol="2" spcCol="228600"/>
          <a:lstStyle>
            <a:lvl1pPr marL="349250" marR="0" indent="-349250" algn="l" defTabSz="914400" rtl="0" eaLnBrk="1" fontAlgn="auto" latinLnBrk="0" hangingPunct="1">
              <a:lnSpc>
                <a:spcPct val="100000"/>
              </a:lnSpc>
              <a:spcBef>
                <a:spcPts val="1000"/>
              </a:spcBef>
              <a:spcAft>
                <a:spcPts val="0"/>
              </a:spcAft>
              <a:buClrTx/>
              <a:buSzPct val="115000"/>
              <a:buFontTx/>
              <a:buBlip>
                <a:blip r:embed="rId2"/>
              </a:buBlip>
              <a:tabLst/>
              <a:defRPr/>
            </a:lvl1pPr>
            <a:lvl2pPr>
              <a:defRPr/>
            </a:lvl2pPr>
            <a:lvl5pPr>
              <a:defRPr/>
            </a:lvl5pPr>
          </a:lstStyle>
          <a:p>
            <a:pPr lvl="0"/>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p>
          <a:p>
            <a:pPr marL="349250" marR="0" lvl="0" indent="-349250" algn="l" defTabSz="914400" rtl="0" eaLnBrk="1" fontAlgn="auto" latinLnBrk="0" hangingPunct="1">
              <a:lnSpc>
                <a:spcPct val="100000"/>
              </a:lnSpc>
              <a:spcBef>
                <a:spcPts val="1000"/>
              </a:spcBef>
              <a:spcAft>
                <a:spcPts val="0"/>
              </a:spcAft>
              <a:buClrTx/>
              <a:buSzPct val="115000"/>
              <a:buFontTx/>
              <a:buBlip>
                <a:blip r:embed="rId2"/>
              </a:buBlip>
              <a:tabLst/>
              <a:defRPr/>
            </a:pPr>
            <a:r>
              <a:rPr lang="en-US" dirty="0" smtClean="0"/>
              <a:t>Click to edit Master text styles</a:t>
            </a:r>
          </a:p>
          <a:p>
            <a:pPr lvl="1"/>
            <a:r>
              <a:rPr lang="en-US" dirty="0" smtClean="0"/>
              <a:t>Text</a:t>
            </a:r>
          </a:p>
          <a:p>
            <a:pPr lvl="1"/>
            <a:r>
              <a:rPr lang="en-US" dirty="0" smtClean="0"/>
              <a:t>Text</a:t>
            </a:r>
          </a:p>
          <a:p>
            <a:pPr lvl="1"/>
            <a:r>
              <a:rPr lang="en-US" dirty="0" smtClean="0"/>
              <a:t>Text</a:t>
            </a:r>
          </a:p>
          <a:p>
            <a:pPr lvl="1"/>
            <a:r>
              <a:rPr lang="en-US" dirty="0" smtClean="0"/>
              <a:t>Text</a:t>
            </a:r>
            <a:endParaRPr lang="en-US" dirty="0"/>
          </a:p>
        </p:txBody>
      </p:sp>
    </p:spTree>
    <p:extLst>
      <p:ext uri="{BB962C8B-B14F-4D97-AF65-F5344CB8AC3E}">
        <p14:creationId xmlns:p14="http://schemas.microsoft.com/office/powerpoint/2010/main" val="338888790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050925" y="1733550"/>
            <a:ext cx="8715375" cy="4241800"/>
          </a:xfrm>
        </p:spPr>
        <p:txBody>
          <a:bodyPr/>
          <a:lstStyle>
            <a:lvl1pPr>
              <a:defRPr/>
            </a:lvl1pPr>
          </a:lstStyle>
          <a:p>
            <a:pPr lvl="0"/>
            <a:r>
              <a:rPr lang="en-US" dirty="0" smtClean="0"/>
              <a:t>Click to edit Master text styles – 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51132" y="436925"/>
            <a:ext cx="10302668" cy="1085427"/>
          </a:xfrm>
        </p:spPr>
        <p:txBody>
          <a:bodyPr anchor="t"/>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337451801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430" y="484650"/>
            <a:ext cx="6435969" cy="3243288"/>
          </a:xfrm>
        </p:spPr>
        <p:txBody>
          <a:bodyPr anchor="ctr"/>
          <a:lstStyle>
            <a:lvl1pPr>
              <a:defRPr sz="4000" b="1" cap="all" baseline="0">
                <a:solidFill>
                  <a:schemeClr val="accent2"/>
                </a:solidFill>
              </a:defRPr>
            </a:lvl1pPr>
          </a:lstStyle>
          <a:p>
            <a:r>
              <a:rPr lang="en-US" dirty="0" smtClean="0"/>
              <a:t>Click to edit Master title style</a:t>
            </a:r>
            <a:endParaRPr lang="en-US" dirty="0"/>
          </a:p>
        </p:txBody>
      </p:sp>
      <p:sp>
        <p:nvSpPr>
          <p:cNvPr id="4" name="Rectangle 3"/>
          <p:cNvSpPr/>
          <p:nvPr userDrawn="1"/>
        </p:nvSpPr>
        <p:spPr>
          <a:xfrm>
            <a:off x="7437120" y="0"/>
            <a:ext cx="4754879" cy="40457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userDrawn="1"/>
        </p:nvSpPr>
        <p:spPr>
          <a:xfrm>
            <a:off x="0" y="4045746"/>
            <a:ext cx="12191999" cy="22173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riangle 5"/>
          <p:cNvSpPr/>
          <p:nvPr userDrawn="1"/>
        </p:nvSpPr>
        <p:spPr>
          <a:xfrm rot="5400000">
            <a:off x="7317833" y="341870"/>
            <a:ext cx="577797" cy="359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0825958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3588536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39" y="6470704"/>
            <a:ext cx="2154143" cy="274320"/>
          </a:xfrm>
          <a:prstGeom prst="rect">
            <a:avLst/>
          </a:prstGeom>
        </p:spPr>
        <p:txBody>
          <a:bodyPr/>
          <a:lstStyle/>
          <a:p>
            <a:fld id="{B7C375FD-AFA4-465C-8DF9-422E714CB47A}" type="datetimeFigureOut">
              <a:rPr lang="en-US">
                <a:solidFill>
                  <a:srgbClr val="545487"/>
                </a:solidFill>
              </a:rPr>
              <a:pPr/>
              <a:t>10/7/2019</a:t>
            </a:fld>
            <a:endParaRPr lang="en-US" dirty="0">
              <a:solidFill>
                <a:srgbClr val="545487"/>
              </a:solidFill>
            </a:endParaRPr>
          </a:p>
        </p:txBody>
      </p:sp>
      <p:sp>
        <p:nvSpPr>
          <p:cNvPr id="4" name="Footer Placeholder 3"/>
          <p:cNvSpPr>
            <a:spLocks noGrp="1"/>
          </p:cNvSpPr>
          <p:nvPr>
            <p:ph type="ftr" sz="quarter" idx="11"/>
          </p:nvPr>
        </p:nvSpPr>
        <p:spPr>
          <a:xfrm>
            <a:off x="4842933" y="6470704"/>
            <a:ext cx="5901459" cy="274320"/>
          </a:xfrm>
          <a:prstGeom prst="rect">
            <a:avLst/>
          </a:prstGeom>
        </p:spPr>
        <p:txBody>
          <a:bodyPr/>
          <a:lstStyle/>
          <a:p>
            <a:endParaRPr lang="en-US" dirty="0">
              <a:solidFill>
                <a:srgbClr val="545487"/>
              </a:solidFill>
            </a:endParaRPr>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5564A211-1B82-498C-BEFE-D153C9C30E77}" type="slidenum">
              <a:rPr lang="en-US">
                <a:solidFill>
                  <a:srgbClr val="545487"/>
                </a:solidFill>
              </a:rPr>
              <a:pPr/>
              <a:t>‹#›</a:t>
            </a:fld>
            <a:endParaRPr lang="en-US" dirty="0">
              <a:solidFill>
                <a:srgbClr val="545487"/>
              </a:solidFill>
            </a:endParaRPr>
          </a:p>
        </p:txBody>
      </p:sp>
    </p:spTree>
    <p:extLst>
      <p:ext uri="{BB962C8B-B14F-4D97-AF65-F5344CB8AC3E}">
        <p14:creationId xmlns:p14="http://schemas.microsoft.com/office/powerpoint/2010/main" val="419935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image" Target="../media/image1.png"/><Relationship Id="rId2" Type="http://schemas.openxmlformats.org/officeDocument/2006/relationships/slideLayout" Target="../slideLayouts/slideLayout133.xml"/><Relationship Id="rId16" Type="http://schemas.openxmlformats.org/officeDocument/2006/relationships/theme" Target="../theme/theme1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image" Target="../media/image1.png"/><Relationship Id="rId2" Type="http://schemas.openxmlformats.org/officeDocument/2006/relationships/slideLayout" Target="../slideLayouts/slideLayout148.xml"/><Relationship Id="rId16" Type="http://schemas.openxmlformats.org/officeDocument/2006/relationships/theme" Target="../theme/theme11.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image" Target="../media/image1.png"/><Relationship Id="rId2" Type="http://schemas.openxmlformats.org/officeDocument/2006/relationships/slideLayout" Target="../slideLayouts/slideLayout163.xml"/><Relationship Id="rId16" Type="http://schemas.openxmlformats.org/officeDocument/2006/relationships/theme" Target="../theme/theme12.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image" Target="../media/image1.png"/><Relationship Id="rId2" Type="http://schemas.openxmlformats.org/officeDocument/2006/relationships/slideLayout" Target="../slideLayouts/slideLayout178.xml"/><Relationship Id="rId16" Type="http://schemas.openxmlformats.org/officeDocument/2006/relationships/theme" Target="../theme/theme13.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image" Target="../media/image1.png"/><Relationship Id="rId2" Type="http://schemas.openxmlformats.org/officeDocument/2006/relationships/slideLayout" Target="../slideLayouts/slideLayout193.xml"/><Relationship Id="rId16" Type="http://schemas.openxmlformats.org/officeDocument/2006/relationships/theme" Target="../theme/theme14.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theme" Target="../theme/theme15.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theme" Target="../theme/theme16.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1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18.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pn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image" Target="../media/image1.png"/><Relationship Id="rId2" Type="http://schemas.openxmlformats.org/officeDocument/2006/relationships/slideLayout" Target="../slideLayouts/slideLayout73.xml"/><Relationship Id="rId16" Type="http://schemas.openxmlformats.org/officeDocument/2006/relationships/theme" Target="../theme/theme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image" Target="../media/image1.png"/><Relationship Id="rId2" Type="http://schemas.openxmlformats.org/officeDocument/2006/relationships/slideLayout" Target="../slideLayouts/slideLayout88.xml"/><Relationship Id="rId16" Type="http://schemas.openxmlformats.org/officeDocument/2006/relationships/theme" Target="../theme/theme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png"/><Relationship Id="rId2" Type="http://schemas.openxmlformats.org/officeDocument/2006/relationships/slideLayout" Target="../slideLayouts/slideLayout103.xml"/><Relationship Id="rId16" Type="http://schemas.openxmlformats.org/officeDocument/2006/relationships/theme" Target="../theme/theme8.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image" Target="../media/image1.png"/><Relationship Id="rId2" Type="http://schemas.openxmlformats.org/officeDocument/2006/relationships/slideLayout" Target="../slideLayouts/slideLayout118.xml"/><Relationship Id="rId16" Type="http://schemas.openxmlformats.org/officeDocument/2006/relationships/theme" Target="../theme/theme9.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B07A4-5D9F-4D5C-A5B8-B98005A7A255}" type="datetimeFigureOut">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445C9-1AEB-4B5D-9F5F-6B0C2BAE2156}" type="slidenum">
              <a:rPr lang="en-US" smtClean="0"/>
              <a:t>‹#›</a:t>
            </a:fld>
            <a:endParaRPr lang="en-US"/>
          </a:p>
        </p:txBody>
      </p:sp>
    </p:spTree>
    <p:extLst>
      <p:ext uri="{BB962C8B-B14F-4D97-AF65-F5344CB8AC3E}">
        <p14:creationId xmlns:p14="http://schemas.microsoft.com/office/powerpoint/2010/main" val="44486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115876997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2341129789"/>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132070354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49020319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3651340600"/>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9"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7C375FD-AFA4-465C-8DF9-422E714CB47A}" type="datetimeFigureOut">
              <a:rPr lang="en-US" smtClean="0">
                <a:solidFill>
                  <a:prstClr val="black">
                    <a:lumMod val="90000"/>
                    <a:lumOff val="10000"/>
                  </a:prstClr>
                </a:solidFill>
              </a:rPr>
              <a:pPr defTabSz="457200"/>
              <a:t>10/7/2019</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5564A211-1B82-498C-BEFE-D153C9C30E77}" type="slidenum">
              <a:rPr lang="en-US" smtClean="0">
                <a:solidFill>
                  <a:prstClr val="black">
                    <a:lumMod val="90000"/>
                    <a:lumOff val="10000"/>
                  </a:prstClr>
                </a:solidFill>
              </a:rPr>
              <a:pPr defTabSz="457200"/>
              <a:t>‹#›</a:t>
            </a:fld>
            <a:endParaRPr lang="en-US" dirty="0">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5885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Lst>
  <p:txStyles>
    <p:titleStyle>
      <a:lvl1pPr algn="l" defTabSz="914354"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38" indent="-91438" algn="l" defTabSz="914354"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69" indent="-137154" algn="l" defTabSz="914354"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21"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3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6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9"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7C375FD-AFA4-465C-8DF9-422E714CB47A}" type="datetimeFigureOut">
              <a:rPr lang="en-US" smtClean="0">
                <a:solidFill>
                  <a:prstClr val="black">
                    <a:lumMod val="90000"/>
                    <a:lumOff val="10000"/>
                  </a:prstClr>
                </a:solidFill>
              </a:rPr>
              <a:pPr defTabSz="457200"/>
              <a:t>10/7/2019</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5564A211-1B82-498C-BEFE-D153C9C30E77}" type="slidenum">
              <a:rPr lang="en-US" smtClean="0">
                <a:solidFill>
                  <a:prstClr val="black">
                    <a:lumMod val="90000"/>
                    <a:lumOff val="10000"/>
                  </a:prstClr>
                </a:solidFill>
              </a:rPr>
              <a:pPr defTabSz="457200"/>
              <a:t>‹#›</a:t>
            </a:fld>
            <a:endParaRPr lang="en-US" dirty="0">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2241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Lst>
  <p:txStyles>
    <p:titleStyle>
      <a:lvl1pPr algn="l" defTabSz="914354"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38" indent="-91438" algn="l" defTabSz="914354"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69" indent="-137154" algn="l" defTabSz="914354"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21"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3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6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9"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7C375FD-AFA4-465C-8DF9-422E714CB47A}" type="datetimeFigureOut">
              <a:rPr lang="en-US" smtClean="0">
                <a:solidFill>
                  <a:prstClr val="black">
                    <a:lumMod val="90000"/>
                    <a:lumOff val="10000"/>
                  </a:prstClr>
                </a:solidFill>
              </a:rPr>
              <a:pPr defTabSz="457200"/>
              <a:t>10/7/2019</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5564A211-1B82-498C-BEFE-D153C9C30E77}" type="slidenum">
              <a:rPr lang="en-US" smtClean="0">
                <a:solidFill>
                  <a:prstClr val="black">
                    <a:lumMod val="90000"/>
                    <a:lumOff val="10000"/>
                  </a:prstClr>
                </a:solidFill>
              </a:rPr>
              <a:pPr defTabSz="457200"/>
              <a:t>‹#›</a:t>
            </a:fld>
            <a:endParaRPr lang="en-US" dirty="0">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79037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xStyles>
    <p:titleStyle>
      <a:lvl1pPr algn="l" defTabSz="914354"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38" indent="-91438" algn="l" defTabSz="914354"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69" indent="-137154" algn="l" defTabSz="914354"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21"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3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6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9"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7C375FD-AFA4-465C-8DF9-422E714CB47A}" type="datetimeFigureOut">
              <a:rPr lang="en-US" smtClean="0">
                <a:solidFill>
                  <a:prstClr val="black">
                    <a:lumMod val="90000"/>
                    <a:lumOff val="10000"/>
                  </a:prstClr>
                </a:solidFill>
              </a:rPr>
              <a:pPr defTabSz="457200"/>
              <a:t>10/7/2019</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5564A211-1B82-498C-BEFE-D153C9C30E77}" type="slidenum">
              <a:rPr lang="en-US" smtClean="0">
                <a:solidFill>
                  <a:prstClr val="black">
                    <a:lumMod val="90000"/>
                    <a:lumOff val="10000"/>
                  </a:prstClr>
                </a:solidFill>
              </a:rPr>
              <a:pPr defTabSz="457200"/>
              <a:t>‹#›</a:t>
            </a:fld>
            <a:endParaRPr lang="en-US" dirty="0">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99232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xStyles>
    <p:titleStyle>
      <a:lvl1pPr algn="l" defTabSz="914354"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38" indent="-91438" algn="l" defTabSz="914354"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69" indent="-137154" algn="l" defTabSz="914354"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45"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21"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3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677"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22" indent="-137154" algn="l" defTabSz="914354"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712684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143208992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4457219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32566301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69496582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273643130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72789230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5865"/>
            <a:ext cx="10515600" cy="1073788"/>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62524"/>
            <a:ext cx="10515600" cy="3936764"/>
          </a:xfrm>
          <a:prstGeom prst="rect">
            <a:avLst/>
          </a:prstGeom>
          <a:noFill/>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51133" y="6419840"/>
            <a:ext cx="9115514" cy="276999"/>
          </a:xfrm>
          <a:prstGeom prst="rect">
            <a:avLst/>
          </a:prstGeom>
          <a:noFill/>
        </p:spPr>
        <p:txBody>
          <a:bodyPr wrap="none" rtlCol="0" anchor="t" anchorCtr="0">
            <a:noAutofit/>
          </a:bodyPr>
          <a:lstStyle/>
          <a:p>
            <a:fld id="{E3F5C255-0264-234E-9338-DB7FF625E05F}" type="slidenum">
              <a:rPr lang="en-US" sz="1000" cap="all">
                <a:solidFill>
                  <a:srgbClr val="FFFFFF">
                    <a:lumMod val="65000"/>
                  </a:srgbClr>
                </a:solidFill>
                <a:ea typeface="Arial" charset="0"/>
                <a:cs typeface="Arial" charset="0"/>
              </a:rPr>
              <a:pPr/>
              <a:t>‹#›</a:t>
            </a:fld>
            <a:r>
              <a:rPr lang="en-US" sz="1000" cap="all" dirty="0">
                <a:solidFill>
                  <a:srgbClr val="FFFFFF">
                    <a:lumMod val="65000"/>
                  </a:srgbClr>
                </a:solidFill>
                <a:ea typeface="Arial" charset="0"/>
                <a:cs typeface="Arial" charset="0"/>
              </a:rPr>
              <a:t>  |  MAXIMUS: presentation to Hospital association of southern California 09/26/2018</a:t>
            </a:r>
          </a:p>
        </p:txBody>
      </p:sp>
    </p:spTree>
    <p:extLst>
      <p:ext uri="{BB962C8B-B14F-4D97-AF65-F5344CB8AC3E}">
        <p14:creationId xmlns:p14="http://schemas.microsoft.com/office/powerpoint/2010/main" val="393506880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600" b="0" i="0" kern="1200">
          <a:solidFill>
            <a:schemeClr val="tx1"/>
          </a:solidFill>
          <a:latin typeface="Arial" charset="0"/>
          <a:ea typeface="Arial" charset="0"/>
          <a:cs typeface="Arial" charset="0"/>
        </a:defRPr>
      </a:lvl1pPr>
    </p:titleStyle>
    <p:bodyStyle>
      <a:lvl1pPr marL="349250" indent="-349250" algn="l" defTabSz="914400" rtl="0" eaLnBrk="1" latinLnBrk="0" hangingPunct="1">
        <a:lnSpc>
          <a:spcPct val="100000"/>
        </a:lnSpc>
        <a:spcBef>
          <a:spcPts val="1000"/>
        </a:spcBef>
        <a:buSzPct val="115000"/>
        <a:buFontTx/>
        <a:buBlip>
          <a:blip r:embed="rId17"/>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3.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8.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8.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5400" spc="200" dirty="0">
                <a:solidFill>
                  <a:srgbClr val="7030A0"/>
                </a:solidFill>
                <a:latin typeface="Tw Cen MT Condensed" panose="020B0606020104020203"/>
              </a:rPr>
              <a:t>The California </a:t>
            </a:r>
            <a:br>
              <a:rPr lang="en-US" sz="5400" spc="200" dirty="0">
                <a:solidFill>
                  <a:srgbClr val="7030A0"/>
                </a:solidFill>
                <a:latin typeface="Tw Cen MT Condensed" panose="020B0606020104020203"/>
              </a:rPr>
            </a:br>
            <a:r>
              <a:rPr lang="en-US" sz="5400" spc="200" dirty="0">
                <a:solidFill>
                  <a:srgbClr val="7030A0"/>
                </a:solidFill>
                <a:latin typeface="Tw Cen MT Condensed" panose="020B0606020104020203"/>
              </a:rPr>
              <a:t>DIVERSION </a:t>
            </a:r>
            <a:r>
              <a:rPr lang="en-US" sz="5400" spc="200" dirty="0" err="1">
                <a:solidFill>
                  <a:srgbClr val="7030A0"/>
                </a:solidFill>
                <a:latin typeface="Tw Cen MT Condensed" panose="020B0606020104020203"/>
              </a:rPr>
              <a:t>ProgramS</a:t>
            </a:r>
            <a:endParaRPr lang="en-US" sz="5400" dirty="0">
              <a:solidFill>
                <a:srgbClr val="7030A0"/>
              </a:solidFill>
            </a:endParaRPr>
          </a:p>
        </p:txBody>
      </p:sp>
      <p:sp>
        <p:nvSpPr>
          <p:cNvPr id="12" name="Subtitle 11"/>
          <p:cNvSpPr>
            <a:spLocks noGrp="1"/>
          </p:cNvSpPr>
          <p:nvPr>
            <p:ph type="subTitle" idx="1"/>
          </p:nvPr>
        </p:nvSpPr>
        <p:spPr/>
        <p:txBody>
          <a:bodyPr/>
          <a:lstStyle/>
          <a:p>
            <a:r>
              <a:rPr lang="en-US" dirty="0">
                <a:solidFill>
                  <a:srgbClr val="7030A0"/>
                </a:solidFill>
              </a:rPr>
              <a:t>Helping Health Professionals Recover from Substance Use Disorders</a:t>
            </a:r>
          </a:p>
        </p:txBody>
      </p:sp>
      <p:sp>
        <p:nvSpPr>
          <p:cNvPr id="6" name="Text Placeholder 3"/>
          <p:cNvSpPr>
            <a:spLocks noGrp="1"/>
          </p:cNvSpPr>
          <p:nvPr>
            <p:ph type="body" sz="quarter" idx="11"/>
          </p:nvPr>
        </p:nvSpPr>
        <p:spPr>
          <a:xfrm>
            <a:off x="838200" y="5029269"/>
            <a:ext cx="4359275" cy="317500"/>
          </a:xfrm>
        </p:spPr>
        <p:txBody>
          <a:bodyPr/>
          <a:lstStyle/>
          <a:p>
            <a:pPr marL="0" indent="0">
              <a:buNone/>
            </a:pPr>
            <a:r>
              <a:rPr lang="en-US" dirty="0" smtClean="0"/>
              <a:t>OCTOBER 10, 2019</a:t>
            </a:r>
            <a:endParaRPr lang="en-US" dirty="0"/>
          </a:p>
        </p:txBody>
      </p:sp>
    </p:spTree>
    <p:extLst>
      <p:ext uri="{BB962C8B-B14F-4D97-AF65-F5344CB8AC3E}">
        <p14:creationId xmlns:p14="http://schemas.microsoft.com/office/powerpoint/2010/main" val="4169734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alpha val="59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417828" y="1"/>
            <a:ext cx="6279147" cy="3987538"/>
          </a:xfrm>
          <a:prstGeom prst="rect">
            <a:avLst/>
          </a:prstGeom>
        </p:spPr>
      </p:pic>
      <p:sp>
        <p:nvSpPr>
          <p:cNvPr id="3" name="Title 2"/>
          <p:cNvSpPr>
            <a:spLocks noGrp="1"/>
          </p:cNvSpPr>
          <p:nvPr>
            <p:ph type="title"/>
          </p:nvPr>
        </p:nvSpPr>
        <p:spPr>
          <a:xfrm>
            <a:off x="52137" y="323571"/>
            <a:ext cx="5947611" cy="736112"/>
          </a:xfrm>
        </p:spPr>
        <p:txBody>
          <a:bodyPr/>
          <a:lstStyle/>
          <a:p>
            <a:r>
              <a:rPr lang="en-US" sz="4400" b="1" dirty="0">
                <a:solidFill>
                  <a:schemeClr val="accent1"/>
                </a:solidFill>
              </a:rPr>
              <a:t>Initial Program Steps</a:t>
            </a:r>
          </a:p>
        </p:txBody>
      </p:sp>
      <p:sp>
        <p:nvSpPr>
          <p:cNvPr id="2" name="Content Placeholder 1"/>
          <p:cNvSpPr>
            <a:spLocks noGrp="1"/>
          </p:cNvSpPr>
          <p:nvPr>
            <p:ph idx="1"/>
          </p:nvPr>
        </p:nvSpPr>
        <p:spPr>
          <a:xfrm>
            <a:off x="52138" y="1177672"/>
            <a:ext cx="7357330" cy="4741865"/>
          </a:xfrm>
        </p:spPr>
        <p:txBody>
          <a:bodyPr>
            <a:normAutofit fontScale="92500" lnSpcReduction="10000"/>
          </a:bodyPr>
          <a:lstStyle/>
          <a:p>
            <a:pPr>
              <a:buFont typeface="Arial" panose="020B0604020202020204" pitchFamily="34" charset="0"/>
              <a:buChar char="•"/>
            </a:pPr>
            <a:r>
              <a:rPr lang="en-US" sz="3200" b="1" dirty="0">
                <a:solidFill>
                  <a:schemeClr val="accent1"/>
                </a:solidFill>
              </a:rPr>
              <a:t>Intake assessment (phone)</a:t>
            </a:r>
          </a:p>
          <a:p>
            <a:pPr>
              <a:buFont typeface="Arial" panose="020B0604020202020204" pitchFamily="34" charset="0"/>
              <a:buChar char="•"/>
            </a:pPr>
            <a:r>
              <a:rPr lang="en-US" sz="3200" b="1" dirty="0" smtClean="0">
                <a:solidFill>
                  <a:schemeClr val="accent1"/>
                </a:solidFill>
              </a:rPr>
              <a:t>Clinical </a:t>
            </a:r>
            <a:r>
              <a:rPr lang="en-US" sz="3200" b="1" dirty="0">
                <a:solidFill>
                  <a:schemeClr val="accent1"/>
                </a:solidFill>
              </a:rPr>
              <a:t>assessment (</a:t>
            </a:r>
            <a:r>
              <a:rPr lang="en-US" sz="3200" b="1" dirty="0" smtClean="0">
                <a:solidFill>
                  <a:schemeClr val="accent1"/>
                </a:solidFill>
              </a:rPr>
              <a:t>in-person with licensed clinician), </a:t>
            </a:r>
            <a:r>
              <a:rPr lang="en-US" sz="3200" b="1" dirty="0">
                <a:solidFill>
                  <a:schemeClr val="accent1"/>
                </a:solidFill>
              </a:rPr>
              <a:t>no charge to applicant</a:t>
            </a:r>
          </a:p>
          <a:p>
            <a:pPr>
              <a:buFont typeface="Arial" panose="020B0604020202020204" pitchFamily="34" charset="0"/>
              <a:buChar char="•"/>
            </a:pPr>
            <a:r>
              <a:rPr lang="en-US" sz="3200" b="1" dirty="0">
                <a:solidFill>
                  <a:schemeClr val="accent1"/>
                </a:solidFill>
              </a:rPr>
              <a:t>Entry into treatment, as recommended</a:t>
            </a:r>
          </a:p>
          <a:p>
            <a:pPr>
              <a:buFont typeface="Arial" panose="020B0604020202020204" pitchFamily="34" charset="0"/>
              <a:buChar char="•"/>
            </a:pPr>
            <a:r>
              <a:rPr lang="en-US" sz="3200" b="1" dirty="0">
                <a:solidFill>
                  <a:schemeClr val="accent1"/>
                </a:solidFill>
              </a:rPr>
              <a:t>Weekly communication with MAXIMUS team (</a:t>
            </a:r>
            <a:r>
              <a:rPr lang="en-US" sz="3200" b="1" dirty="0" smtClean="0">
                <a:solidFill>
                  <a:schemeClr val="accent1"/>
                </a:solidFill>
              </a:rPr>
              <a:t>Case Manager) </a:t>
            </a:r>
            <a:r>
              <a:rPr lang="en-US" sz="3200" b="1" dirty="0">
                <a:solidFill>
                  <a:schemeClr val="accent1"/>
                </a:solidFill>
              </a:rPr>
              <a:t>until seen by </a:t>
            </a:r>
            <a:r>
              <a:rPr lang="en-US" sz="3200" b="1" dirty="0" smtClean="0">
                <a:solidFill>
                  <a:schemeClr val="accent1"/>
                </a:solidFill>
              </a:rPr>
              <a:t>Committee, then monthly</a:t>
            </a:r>
          </a:p>
          <a:p>
            <a:pPr>
              <a:buFont typeface="Arial" panose="020B0604020202020204" pitchFamily="34" charset="0"/>
              <a:buChar char="•"/>
            </a:pPr>
            <a:r>
              <a:rPr lang="en-US" sz="3200" b="1" dirty="0" smtClean="0">
                <a:solidFill>
                  <a:schemeClr val="accent1"/>
                </a:solidFill>
              </a:rPr>
              <a:t>Remove from work until determined safe to practice</a:t>
            </a:r>
            <a:endParaRPr lang="en-US" sz="3200" b="1" dirty="0">
              <a:solidFill>
                <a:schemeClr val="accent1"/>
              </a:solidFill>
            </a:endParaRPr>
          </a:p>
        </p:txBody>
      </p:sp>
    </p:spTree>
    <p:extLst>
      <p:ext uri="{BB962C8B-B14F-4D97-AF65-F5344CB8AC3E}">
        <p14:creationId xmlns:p14="http://schemas.microsoft.com/office/powerpoint/2010/main" val="501164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187" y="921797"/>
            <a:ext cx="11310540" cy="5450742"/>
          </a:xfrm>
        </p:spPr>
        <p:txBody>
          <a:bodyPr>
            <a:noAutofit/>
          </a:bodyPr>
          <a:lstStyle/>
          <a:p>
            <a:pPr>
              <a:buFont typeface="Arial" panose="020B0604020202020204" pitchFamily="34" charset="0"/>
              <a:buChar char="•"/>
            </a:pPr>
            <a:r>
              <a:rPr lang="en-US" sz="3600" b="1" dirty="0">
                <a:solidFill>
                  <a:srgbClr val="7030A0"/>
                </a:solidFill>
              </a:rPr>
              <a:t>Community-based Support </a:t>
            </a:r>
            <a:r>
              <a:rPr lang="en-US" sz="3600" b="1" dirty="0" smtClean="0">
                <a:solidFill>
                  <a:srgbClr val="7030A0"/>
                </a:solidFill>
              </a:rPr>
              <a:t>Groups</a:t>
            </a:r>
          </a:p>
          <a:p>
            <a:pPr lvl="1">
              <a:buFont typeface="Arial" panose="020B0604020202020204" pitchFamily="34" charset="0"/>
              <a:buChar char="•"/>
            </a:pPr>
            <a:r>
              <a:rPr lang="en-US" sz="3600" b="1" dirty="0" smtClean="0">
                <a:solidFill>
                  <a:srgbClr val="7030A0"/>
                </a:solidFill>
              </a:rPr>
              <a:t>12-Step Meetings or Community Support Groups </a:t>
            </a:r>
            <a:r>
              <a:rPr lang="en-US" sz="3600" b="1" dirty="0">
                <a:solidFill>
                  <a:srgbClr val="7030A0"/>
                </a:solidFill>
              </a:rPr>
              <a:t>(AA/NA, </a:t>
            </a:r>
            <a:r>
              <a:rPr lang="en-US" sz="3600" b="1" dirty="0" smtClean="0">
                <a:solidFill>
                  <a:srgbClr val="7030A0"/>
                </a:solidFill>
              </a:rPr>
              <a:t>Celebrate Recovery, etc.)</a:t>
            </a:r>
          </a:p>
          <a:p>
            <a:pPr lvl="1">
              <a:buFont typeface="Arial" panose="020B0604020202020204" pitchFamily="34" charset="0"/>
              <a:buChar char="•"/>
            </a:pPr>
            <a:r>
              <a:rPr lang="en-US" sz="3600" b="1" dirty="0" smtClean="0">
                <a:solidFill>
                  <a:srgbClr val="7030A0"/>
                </a:solidFill>
              </a:rPr>
              <a:t>Daily meetings to start (90 in 90)</a:t>
            </a:r>
          </a:p>
          <a:p>
            <a:pPr>
              <a:buFont typeface="Arial" panose="020B0604020202020204" pitchFamily="34" charset="0"/>
              <a:buChar char="•"/>
            </a:pPr>
            <a:r>
              <a:rPr lang="en-US" sz="3600" b="1" dirty="0" smtClean="0">
                <a:solidFill>
                  <a:srgbClr val="7030A0"/>
                </a:solidFill>
              </a:rPr>
              <a:t>Peer support </a:t>
            </a:r>
            <a:r>
              <a:rPr lang="en-US" sz="3600" b="1" dirty="0">
                <a:solidFill>
                  <a:srgbClr val="7030A0"/>
                </a:solidFill>
              </a:rPr>
              <a:t>group, </a:t>
            </a:r>
            <a:r>
              <a:rPr lang="en-US" sz="3600" b="1" dirty="0" smtClean="0">
                <a:solidFill>
                  <a:srgbClr val="7030A0"/>
                </a:solidFill>
              </a:rPr>
              <a:t>once weekly</a:t>
            </a:r>
          </a:p>
          <a:p>
            <a:pPr lvl="1">
              <a:buFont typeface="Arial" panose="020B0604020202020204" pitchFamily="34" charset="0"/>
              <a:buChar char="•"/>
            </a:pPr>
            <a:r>
              <a:rPr lang="en-US" sz="3600" b="1" dirty="0" smtClean="0">
                <a:solidFill>
                  <a:srgbClr val="7030A0"/>
                </a:solidFill>
              </a:rPr>
              <a:t>Led by </a:t>
            </a:r>
            <a:r>
              <a:rPr lang="en-US" sz="3600" b="1" dirty="0">
                <a:solidFill>
                  <a:srgbClr val="7030A0"/>
                </a:solidFill>
              </a:rPr>
              <a:t>l</a:t>
            </a:r>
            <a:r>
              <a:rPr lang="en-US" sz="3600" b="1" dirty="0" smtClean="0">
                <a:solidFill>
                  <a:srgbClr val="7030A0"/>
                </a:solidFill>
              </a:rPr>
              <a:t>icensed therapist</a:t>
            </a:r>
          </a:p>
          <a:p>
            <a:pPr>
              <a:buFont typeface="Arial" panose="020B0604020202020204" pitchFamily="34" charset="0"/>
              <a:buChar char="•"/>
            </a:pPr>
            <a:r>
              <a:rPr lang="en-US" sz="3600" b="1" dirty="0" smtClean="0">
                <a:solidFill>
                  <a:srgbClr val="7030A0"/>
                </a:solidFill>
              </a:rPr>
              <a:t>Written monthly self report</a:t>
            </a:r>
          </a:p>
          <a:p>
            <a:pPr>
              <a:buFont typeface="Arial" panose="020B0604020202020204" pitchFamily="34" charset="0"/>
              <a:buChar char="•"/>
            </a:pPr>
            <a:r>
              <a:rPr lang="en-US" sz="3600" b="1" dirty="0" smtClean="0">
                <a:solidFill>
                  <a:srgbClr val="7030A0"/>
                </a:solidFill>
              </a:rPr>
              <a:t>Weekly check in calls with Case Manager until seen by DEC, then monthly</a:t>
            </a:r>
            <a:endParaRPr lang="en-US" sz="3600" b="1" dirty="0">
              <a:solidFill>
                <a:srgbClr val="7030A0"/>
              </a:solidFill>
            </a:endParaRPr>
          </a:p>
        </p:txBody>
      </p:sp>
      <p:sp>
        <p:nvSpPr>
          <p:cNvPr id="3" name="Title 2"/>
          <p:cNvSpPr>
            <a:spLocks noGrp="1"/>
          </p:cNvSpPr>
          <p:nvPr>
            <p:ph type="title"/>
          </p:nvPr>
        </p:nvSpPr>
        <p:spPr>
          <a:xfrm>
            <a:off x="558187" y="89308"/>
            <a:ext cx="7975124" cy="832490"/>
          </a:xfrm>
        </p:spPr>
        <p:txBody>
          <a:bodyPr/>
          <a:lstStyle/>
          <a:p>
            <a:r>
              <a:rPr lang="en-US" sz="4400" b="1" dirty="0" smtClean="0">
                <a:solidFill>
                  <a:srgbClr val="7030A0"/>
                </a:solidFill>
              </a:rPr>
              <a:t>Program Components</a:t>
            </a:r>
            <a:endParaRPr lang="en-US" sz="4400" b="1" dirty="0">
              <a:solidFill>
                <a:srgbClr val="7030A0"/>
              </a:solidFill>
            </a:endParaRPr>
          </a:p>
        </p:txBody>
      </p:sp>
    </p:spTree>
    <p:extLst>
      <p:ext uri="{BB962C8B-B14F-4D97-AF65-F5344CB8AC3E}">
        <p14:creationId xmlns:p14="http://schemas.microsoft.com/office/powerpoint/2010/main" val="407646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577516" y="359518"/>
            <a:ext cx="9144000" cy="947069"/>
          </a:xfrm>
        </p:spPr>
        <p:txBody>
          <a:bodyPr/>
          <a:lstStyle/>
          <a:p>
            <a:pPr algn="l"/>
            <a:r>
              <a:rPr lang="en-US" sz="4400" b="1" dirty="0" smtClean="0">
                <a:solidFill>
                  <a:srgbClr val="7030A0"/>
                </a:solidFill>
                <a:latin typeface="+mn-lt"/>
              </a:rPr>
              <a:t>Random Drug Testing</a:t>
            </a:r>
            <a:endParaRPr lang="en-US" sz="4400" b="1" dirty="0">
              <a:solidFill>
                <a:srgbClr val="7030A0"/>
              </a:solidFill>
              <a:latin typeface="+mn-lt"/>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945696" y="0"/>
            <a:ext cx="3349128" cy="5662018"/>
          </a:xfrm>
          <a:prstGeom prst="rect">
            <a:avLst/>
          </a:prstGeom>
        </p:spPr>
      </p:pic>
      <p:sp>
        <p:nvSpPr>
          <p:cNvPr id="3" name="Subtitle 2"/>
          <p:cNvSpPr>
            <a:spLocks noGrp="1"/>
          </p:cNvSpPr>
          <p:nvPr>
            <p:ph type="subTitle" idx="1"/>
          </p:nvPr>
        </p:nvSpPr>
        <p:spPr>
          <a:xfrm>
            <a:off x="577516" y="1555500"/>
            <a:ext cx="11614484" cy="5302500"/>
          </a:xfrm>
        </p:spPr>
        <p:txBody>
          <a:bodyPr>
            <a:noAutofit/>
          </a:bodyPr>
          <a:lstStyle/>
          <a:p>
            <a:pPr algn="l">
              <a:buFont typeface="Arial" panose="020B0604020202020204" pitchFamily="34" charset="0"/>
              <a:buChar char="•"/>
            </a:pPr>
            <a:r>
              <a:rPr lang="en-US" sz="2800" b="1" dirty="0" smtClean="0">
                <a:solidFill>
                  <a:srgbClr val="7030A0"/>
                </a:solidFill>
              </a:rPr>
              <a:t>Enroll in Random Drug Testing within 48 hours of intake</a:t>
            </a:r>
          </a:p>
          <a:p>
            <a:pPr algn="l">
              <a:buFont typeface="Arial" panose="020B0604020202020204" pitchFamily="34" charset="0"/>
              <a:buChar char="•"/>
            </a:pPr>
            <a:r>
              <a:rPr lang="en-US" sz="2800" b="1" dirty="0" smtClean="0">
                <a:solidFill>
                  <a:srgbClr val="7030A0"/>
                </a:solidFill>
              </a:rPr>
              <a:t>Daily check in with lab provider</a:t>
            </a:r>
          </a:p>
          <a:p>
            <a:pPr lvl="1" algn="l">
              <a:buFont typeface="Arial" panose="020B0604020202020204" pitchFamily="34" charset="0"/>
              <a:buChar char="•"/>
            </a:pPr>
            <a:r>
              <a:rPr lang="en-US" sz="2800" b="1" dirty="0" smtClean="0">
                <a:solidFill>
                  <a:srgbClr val="7030A0"/>
                </a:solidFill>
              </a:rPr>
              <a:t>(Phone, web or mobile app)</a:t>
            </a:r>
          </a:p>
          <a:p>
            <a:pPr algn="l">
              <a:buFont typeface="Arial" panose="020B0604020202020204" pitchFamily="34" charset="0"/>
              <a:buChar char="•"/>
            </a:pPr>
            <a:r>
              <a:rPr lang="en-US" sz="2800" b="1" dirty="0" smtClean="0">
                <a:solidFill>
                  <a:srgbClr val="7030A0"/>
                </a:solidFill>
              </a:rPr>
              <a:t>When selected, must test same day</a:t>
            </a:r>
          </a:p>
          <a:p>
            <a:pPr algn="l">
              <a:buFont typeface="Arial" panose="020B0604020202020204" pitchFamily="34" charset="0"/>
              <a:buChar char="•"/>
            </a:pPr>
            <a:r>
              <a:rPr lang="en-US" sz="2800" b="1" dirty="0" smtClean="0">
                <a:solidFill>
                  <a:srgbClr val="7030A0"/>
                </a:solidFill>
              </a:rPr>
              <a:t>Extensive test panel with low cutoff values (highly sensitive)</a:t>
            </a:r>
          </a:p>
          <a:p>
            <a:pPr algn="l">
              <a:buFont typeface="Arial" panose="020B0604020202020204" pitchFamily="34" charset="0"/>
              <a:buChar char="•"/>
            </a:pPr>
            <a:r>
              <a:rPr lang="en-US" sz="2800" b="1" dirty="0" smtClean="0">
                <a:solidFill>
                  <a:srgbClr val="7030A0"/>
                </a:solidFill>
              </a:rPr>
              <a:t>Urine most common, also may use hair and blood</a:t>
            </a:r>
          </a:p>
          <a:p>
            <a:pPr algn="l">
              <a:buFont typeface="Arial" panose="020B0604020202020204" pitchFamily="34" charset="0"/>
              <a:buChar char="•"/>
            </a:pPr>
            <a:r>
              <a:rPr lang="en-US" sz="2800" b="1" dirty="0" smtClean="0">
                <a:solidFill>
                  <a:srgbClr val="7030A0"/>
                </a:solidFill>
              </a:rPr>
              <a:t>ETG/ETS tests for alcohol metabolite in urine (approx. 3 day detection)</a:t>
            </a:r>
          </a:p>
          <a:p>
            <a:pPr algn="l">
              <a:buFont typeface="Arial" panose="020B0604020202020204" pitchFamily="34" charset="0"/>
              <a:buChar char="•"/>
            </a:pPr>
            <a:r>
              <a:rPr lang="en-US" sz="2800" b="1" dirty="0" smtClean="0">
                <a:solidFill>
                  <a:srgbClr val="7030A0"/>
                </a:solidFill>
              </a:rPr>
              <a:t>PEth tests for alcohol metabolite in blood (approx. 3 week detection)</a:t>
            </a:r>
          </a:p>
          <a:p>
            <a:pPr algn="l">
              <a:buFont typeface="Arial" panose="020B0604020202020204" pitchFamily="34" charset="0"/>
              <a:buChar char="•"/>
            </a:pPr>
            <a:r>
              <a:rPr lang="en-US" sz="2800" b="1" dirty="0" smtClean="0">
                <a:solidFill>
                  <a:srgbClr val="7030A0"/>
                </a:solidFill>
              </a:rPr>
              <a:t>Hair test for multiple substances (approx. 3 month detection)</a:t>
            </a:r>
          </a:p>
          <a:p>
            <a:pPr algn="l">
              <a:buFont typeface="Arial" panose="020B0604020202020204" pitchFamily="34" charset="0"/>
              <a:buChar char="•"/>
            </a:pPr>
            <a:r>
              <a:rPr lang="en-US" sz="2800" b="1" u="sng" dirty="0" smtClean="0">
                <a:solidFill>
                  <a:srgbClr val="7030A0"/>
                </a:solidFill>
              </a:rPr>
              <a:t>Not</a:t>
            </a:r>
            <a:r>
              <a:rPr lang="en-US" sz="2800" b="1" dirty="0" smtClean="0">
                <a:solidFill>
                  <a:srgbClr val="7030A0"/>
                </a:solidFill>
              </a:rPr>
              <a:t> currently using breath, sweat, saliva or </a:t>
            </a:r>
            <a:r>
              <a:rPr lang="en-US" sz="2800" b="1" dirty="0" err="1" smtClean="0">
                <a:solidFill>
                  <a:srgbClr val="7030A0"/>
                </a:solidFill>
              </a:rPr>
              <a:t>SoberLink</a:t>
            </a:r>
            <a:endParaRPr lang="en-US" sz="2800" dirty="0">
              <a:solidFill>
                <a:srgbClr val="7030A0"/>
              </a:solidFill>
            </a:endParaRPr>
          </a:p>
        </p:txBody>
      </p:sp>
    </p:spTree>
    <p:extLst>
      <p:ext uri="{BB962C8B-B14F-4D97-AF65-F5344CB8AC3E}">
        <p14:creationId xmlns:p14="http://schemas.microsoft.com/office/powerpoint/2010/main" val="804767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965506" y="1864840"/>
            <a:ext cx="5226494" cy="4997835"/>
          </a:xfrm>
          <a:prstGeom prst="rect">
            <a:avLst/>
          </a:prstGeom>
        </p:spPr>
      </p:pic>
      <p:sp>
        <p:nvSpPr>
          <p:cNvPr id="3" name="Title 2"/>
          <p:cNvSpPr>
            <a:spLocks noGrp="1"/>
          </p:cNvSpPr>
          <p:nvPr>
            <p:ph type="title"/>
          </p:nvPr>
        </p:nvSpPr>
        <p:spPr>
          <a:xfrm>
            <a:off x="263825" y="262657"/>
            <a:ext cx="9034208" cy="914400"/>
          </a:xfrm>
        </p:spPr>
        <p:txBody>
          <a:bodyPr/>
          <a:lstStyle/>
          <a:p>
            <a:r>
              <a:rPr lang="en-US" sz="4800" b="1" dirty="0"/>
              <a:t>Return to work</a:t>
            </a:r>
          </a:p>
        </p:txBody>
      </p:sp>
      <p:sp>
        <p:nvSpPr>
          <p:cNvPr id="68611" name="Content Placeholder 2"/>
          <p:cNvSpPr>
            <a:spLocks noGrp="1"/>
          </p:cNvSpPr>
          <p:nvPr>
            <p:ph idx="1"/>
          </p:nvPr>
        </p:nvSpPr>
        <p:spPr>
          <a:xfrm>
            <a:off x="263825" y="950440"/>
            <a:ext cx="8499924" cy="5408797"/>
          </a:xfrm>
        </p:spPr>
        <p:txBody>
          <a:bodyPr vert="horz" lIns="45721" tIns="45721" rIns="45721" bIns="45721" rtlCol="0">
            <a:noAutofit/>
          </a:bodyPr>
          <a:lstStyle/>
          <a:p>
            <a:pPr>
              <a:buFont typeface="Arial" panose="020B0604020202020204" pitchFamily="34" charset="0"/>
              <a:buChar char="•"/>
            </a:pPr>
            <a:r>
              <a:rPr lang="en-US" altLang="en-US" sz="3200" b="1" dirty="0">
                <a:solidFill>
                  <a:schemeClr val="tx2">
                    <a:lumMod val="75000"/>
                  </a:schemeClr>
                </a:solidFill>
              </a:rPr>
              <a:t>Participant must apply to D</a:t>
            </a:r>
            <a:r>
              <a:rPr lang="en-US" altLang="en-US" sz="3200" b="1" dirty="0" smtClean="0">
                <a:solidFill>
                  <a:schemeClr val="tx2">
                    <a:lumMod val="75000"/>
                  </a:schemeClr>
                </a:solidFill>
              </a:rPr>
              <a:t>EC to return </a:t>
            </a:r>
            <a:r>
              <a:rPr lang="en-US" altLang="en-US" sz="3200" b="1" dirty="0">
                <a:solidFill>
                  <a:schemeClr val="tx2">
                    <a:lumMod val="75000"/>
                  </a:schemeClr>
                </a:solidFill>
              </a:rPr>
              <a:t>to work</a:t>
            </a:r>
          </a:p>
          <a:p>
            <a:pPr>
              <a:buFont typeface="Arial" panose="020B0604020202020204" pitchFamily="34" charset="0"/>
              <a:buChar char="•"/>
            </a:pPr>
            <a:r>
              <a:rPr lang="en-US" altLang="en-US" sz="3200" b="1" dirty="0">
                <a:solidFill>
                  <a:schemeClr val="tx2">
                    <a:lumMod val="75000"/>
                  </a:schemeClr>
                </a:solidFill>
              </a:rPr>
              <a:t>D</a:t>
            </a:r>
            <a:r>
              <a:rPr lang="en-US" altLang="en-US" sz="3200" b="1" dirty="0" smtClean="0">
                <a:solidFill>
                  <a:schemeClr val="tx2">
                    <a:lumMod val="75000"/>
                  </a:schemeClr>
                </a:solidFill>
              </a:rPr>
              <a:t>EC </a:t>
            </a:r>
            <a:r>
              <a:rPr lang="en-US" altLang="en-US" sz="3200" b="1" dirty="0">
                <a:solidFill>
                  <a:schemeClr val="tx2">
                    <a:lumMod val="75000"/>
                  </a:schemeClr>
                </a:solidFill>
              </a:rPr>
              <a:t>evaluates readiness by considering:</a:t>
            </a:r>
          </a:p>
          <a:p>
            <a:pPr lvl="1">
              <a:buFont typeface="Arial" panose="020B0604020202020204" pitchFamily="34" charset="0"/>
              <a:buChar char="•"/>
            </a:pPr>
            <a:r>
              <a:rPr lang="en-US" altLang="en-US" sz="3200" b="1" i="1" dirty="0">
                <a:solidFill>
                  <a:schemeClr val="tx2">
                    <a:lumMod val="75000"/>
                  </a:schemeClr>
                </a:solidFill>
              </a:rPr>
              <a:t>Compliance with program requirements</a:t>
            </a:r>
          </a:p>
          <a:p>
            <a:pPr lvl="1">
              <a:buFont typeface="Arial" panose="020B0604020202020204" pitchFamily="34" charset="0"/>
              <a:buChar char="•"/>
            </a:pPr>
            <a:r>
              <a:rPr lang="en-US" altLang="en-US" sz="3200" b="1" i="1" dirty="0">
                <a:solidFill>
                  <a:schemeClr val="tx2">
                    <a:lumMod val="75000"/>
                  </a:schemeClr>
                </a:solidFill>
              </a:rPr>
              <a:t>Drug test </a:t>
            </a:r>
            <a:r>
              <a:rPr lang="en-US" altLang="en-US" sz="3200" b="1" i="1" dirty="0" smtClean="0">
                <a:solidFill>
                  <a:schemeClr val="tx2">
                    <a:lumMod val="75000"/>
                  </a:schemeClr>
                </a:solidFill>
              </a:rPr>
              <a:t>results (Uniform Standards require at least 30 days of negative results to return to work)</a:t>
            </a:r>
            <a:endParaRPr lang="en-US" altLang="en-US" sz="3200" b="1" i="1" dirty="0">
              <a:solidFill>
                <a:schemeClr val="tx2">
                  <a:lumMod val="75000"/>
                </a:schemeClr>
              </a:solidFill>
            </a:endParaRPr>
          </a:p>
          <a:p>
            <a:pPr lvl="1">
              <a:buFont typeface="Arial" panose="020B0604020202020204" pitchFamily="34" charset="0"/>
              <a:buChar char="•"/>
            </a:pPr>
            <a:r>
              <a:rPr lang="en-US" altLang="en-US" sz="3200" b="1" i="1" dirty="0">
                <a:solidFill>
                  <a:schemeClr val="tx2">
                    <a:lumMod val="75000"/>
                  </a:schemeClr>
                </a:solidFill>
              </a:rPr>
              <a:t>Recommendation of support group facilitator</a:t>
            </a:r>
          </a:p>
          <a:p>
            <a:pPr lvl="1">
              <a:buFont typeface="Arial" panose="020B0604020202020204" pitchFamily="34" charset="0"/>
              <a:buChar char="•"/>
            </a:pPr>
            <a:r>
              <a:rPr lang="en-US" altLang="en-US" sz="3200" b="1" i="1" dirty="0" smtClean="0">
                <a:solidFill>
                  <a:schemeClr val="tx2">
                    <a:lumMod val="75000"/>
                  </a:schemeClr>
                </a:solidFill>
              </a:rPr>
              <a:t>Participant’s own </a:t>
            </a:r>
            <a:r>
              <a:rPr lang="en-US" altLang="en-US" sz="3200" b="1" i="1" dirty="0">
                <a:solidFill>
                  <a:schemeClr val="tx2">
                    <a:lumMod val="75000"/>
                  </a:schemeClr>
                </a:solidFill>
              </a:rPr>
              <a:t>report of progress</a:t>
            </a:r>
          </a:p>
        </p:txBody>
      </p:sp>
    </p:spTree>
    <p:extLst>
      <p:ext uri="{BB962C8B-B14F-4D97-AF65-F5344CB8AC3E}">
        <p14:creationId xmlns:p14="http://schemas.microsoft.com/office/powerpoint/2010/main" val="142282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4904510" y="951345"/>
            <a:ext cx="7213600" cy="5906655"/>
          </a:xfrm>
        </p:spPr>
        <p:txBody>
          <a:bodyPr vert="horz" lIns="45721" tIns="45721" rIns="45721" bIns="45721" rtlCol="0">
            <a:normAutofit fontScale="92500" lnSpcReduction="10000"/>
          </a:bodyPr>
          <a:lstStyle/>
          <a:p>
            <a:pPr>
              <a:buFont typeface="Arial" panose="020B0604020202020204" pitchFamily="34" charset="0"/>
              <a:buChar char="•"/>
            </a:pPr>
            <a:r>
              <a:rPr lang="en-US" altLang="en-US" sz="3800" b="1" dirty="0">
                <a:solidFill>
                  <a:srgbClr val="7030A0"/>
                </a:solidFill>
              </a:rPr>
              <a:t>When a job is offered, must identify a worksite monitor</a:t>
            </a:r>
          </a:p>
          <a:p>
            <a:pPr>
              <a:buFont typeface="Arial" panose="020B0604020202020204" pitchFamily="34" charset="0"/>
              <a:buChar char="•"/>
            </a:pPr>
            <a:r>
              <a:rPr lang="en-US" altLang="en-US" sz="3800" b="1" dirty="0" smtClean="0">
                <a:solidFill>
                  <a:srgbClr val="7030A0"/>
                </a:solidFill>
              </a:rPr>
              <a:t>Participant </a:t>
            </a:r>
            <a:r>
              <a:rPr lang="en-US" altLang="en-US" sz="3800" b="1" dirty="0">
                <a:solidFill>
                  <a:srgbClr val="7030A0"/>
                </a:solidFill>
              </a:rPr>
              <a:t>must submit release of information</a:t>
            </a:r>
          </a:p>
          <a:p>
            <a:pPr>
              <a:buFont typeface="Arial" panose="020B0604020202020204" pitchFamily="34" charset="0"/>
              <a:buChar char="•"/>
            </a:pPr>
            <a:r>
              <a:rPr lang="en-US" altLang="en-US" sz="3800" b="1" dirty="0">
                <a:solidFill>
                  <a:srgbClr val="7030A0"/>
                </a:solidFill>
              </a:rPr>
              <a:t>Agreement signed by worksite monitor (WSM)</a:t>
            </a:r>
          </a:p>
          <a:p>
            <a:pPr>
              <a:buFont typeface="Arial" panose="020B0604020202020204" pitchFamily="34" charset="0"/>
              <a:buChar char="•"/>
            </a:pPr>
            <a:r>
              <a:rPr lang="en-US" altLang="en-US" sz="3800" b="1" dirty="0">
                <a:solidFill>
                  <a:srgbClr val="7030A0"/>
                </a:solidFill>
              </a:rPr>
              <a:t>Provide contact information for WSM and </a:t>
            </a:r>
            <a:r>
              <a:rPr lang="en-US" altLang="en-US" sz="3800" b="1" dirty="0" smtClean="0">
                <a:solidFill>
                  <a:srgbClr val="7030A0"/>
                </a:solidFill>
              </a:rPr>
              <a:t>employer</a:t>
            </a:r>
          </a:p>
          <a:p>
            <a:pPr>
              <a:buFont typeface="Arial" panose="020B0604020202020204" pitchFamily="34" charset="0"/>
              <a:buChar char="•"/>
            </a:pPr>
            <a:r>
              <a:rPr lang="en-US" altLang="en-US" sz="3800" b="1" dirty="0">
                <a:solidFill>
                  <a:srgbClr val="7030A0"/>
                </a:solidFill>
              </a:rPr>
              <a:t>MAXIMUS Case Manager must provide training to WSM</a:t>
            </a:r>
          </a:p>
          <a:p>
            <a:pPr>
              <a:buFont typeface="Arial" panose="020B0604020202020204" pitchFamily="34" charset="0"/>
              <a:buChar char="•"/>
            </a:pPr>
            <a:endParaRPr lang="en-US" altLang="en-US" sz="4000" dirty="0"/>
          </a:p>
        </p:txBody>
      </p:sp>
      <p:sp>
        <p:nvSpPr>
          <p:cNvPr id="2" name="Title 1"/>
          <p:cNvSpPr>
            <a:spLocks noGrp="1"/>
          </p:cNvSpPr>
          <p:nvPr>
            <p:ph type="title"/>
          </p:nvPr>
        </p:nvSpPr>
        <p:spPr>
          <a:xfrm>
            <a:off x="6194684" y="190561"/>
            <a:ext cx="4860757" cy="930442"/>
          </a:xfrm>
        </p:spPr>
        <p:txBody>
          <a:bodyPr>
            <a:normAutofit/>
          </a:bodyPr>
          <a:lstStyle/>
          <a:p>
            <a:pPr>
              <a:defRPr/>
            </a:pPr>
            <a:r>
              <a:rPr lang="en-US" sz="4800" b="1" dirty="0" smtClean="0"/>
              <a:t>Return to Work</a:t>
            </a:r>
            <a:endParaRPr lang="en-US" sz="4800" b="1"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2265217"/>
            <a:ext cx="4918364" cy="3278909"/>
          </a:xfrm>
          <a:prstGeom prst="rect">
            <a:avLst/>
          </a:prstGeom>
          <a:ln>
            <a:noFill/>
          </a:ln>
          <a:effectLst>
            <a:softEdge rad="112500"/>
          </a:effectLst>
        </p:spPr>
      </p:pic>
    </p:spTree>
    <p:extLst>
      <p:ext uri="{BB962C8B-B14F-4D97-AF65-F5344CB8AC3E}">
        <p14:creationId xmlns:p14="http://schemas.microsoft.com/office/powerpoint/2010/main" val="282829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9779" y="317653"/>
            <a:ext cx="9341518" cy="675995"/>
          </a:xfrm>
        </p:spPr>
        <p:txBody>
          <a:bodyPr>
            <a:normAutofit/>
          </a:bodyPr>
          <a:lstStyle/>
          <a:p>
            <a:pPr>
              <a:defRPr/>
            </a:pPr>
            <a:r>
              <a:rPr lang="en-US" b="1" dirty="0"/>
              <a:t>Return to Work</a:t>
            </a:r>
          </a:p>
        </p:txBody>
      </p:sp>
      <p:sp>
        <p:nvSpPr>
          <p:cNvPr id="68611" name="Content Placeholder 2"/>
          <p:cNvSpPr>
            <a:spLocks noGrp="1"/>
          </p:cNvSpPr>
          <p:nvPr>
            <p:ph idx="1"/>
          </p:nvPr>
        </p:nvSpPr>
        <p:spPr>
          <a:xfrm>
            <a:off x="989779" y="932873"/>
            <a:ext cx="10657276" cy="5634182"/>
          </a:xfrm>
        </p:spPr>
        <p:txBody>
          <a:bodyPr vert="horz" lIns="45721" tIns="45721" rIns="45721" bIns="45721" rtlCol="0">
            <a:normAutofit lnSpcReduction="10000"/>
          </a:bodyPr>
          <a:lstStyle/>
          <a:p>
            <a:pPr>
              <a:buFont typeface="Arial" panose="020B0604020202020204" pitchFamily="34" charset="0"/>
              <a:buChar char="•"/>
            </a:pPr>
            <a:r>
              <a:rPr lang="en-US" altLang="en-US" sz="4000" b="1" dirty="0" smtClean="0">
                <a:solidFill>
                  <a:srgbClr val="7030A0"/>
                </a:solidFill>
              </a:rPr>
              <a:t>Submit </a:t>
            </a:r>
            <a:r>
              <a:rPr lang="en-US" altLang="en-US" sz="4000" b="1" dirty="0">
                <a:solidFill>
                  <a:srgbClr val="7030A0"/>
                </a:solidFill>
              </a:rPr>
              <a:t>Org Chart to demonstrate that the Worksite Monitor is at least one step above the participant on the Org </a:t>
            </a:r>
            <a:r>
              <a:rPr lang="en-US" altLang="en-US" sz="4000" b="1" dirty="0" smtClean="0">
                <a:solidFill>
                  <a:srgbClr val="7030A0"/>
                </a:solidFill>
              </a:rPr>
              <a:t>Chart</a:t>
            </a:r>
          </a:p>
          <a:p>
            <a:pPr>
              <a:buFont typeface="Arial" panose="020B0604020202020204" pitchFamily="34" charset="0"/>
              <a:buChar char="•"/>
            </a:pPr>
            <a:r>
              <a:rPr lang="en-US" altLang="en-US" sz="4000" b="1" dirty="0" smtClean="0">
                <a:solidFill>
                  <a:srgbClr val="7030A0"/>
                </a:solidFill>
              </a:rPr>
              <a:t>In private practice, monitor must be a peer willing to make unannounced visits</a:t>
            </a:r>
          </a:p>
          <a:p>
            <a:pPr>
              <a:buFont typeface="Arial" panose="020B0604020202020204" pitchFamily="34" charset="0"/>
              <a:buChar char="•"/>
            </a:pPr>
            <a:r>
              <a:rPr lang="en-US" altLang="en-US" sz="4000" b="1" dirty="0" smtClean="0">
                <a:solidFill>
                  <a:srgbClr val="7030A0"/>
                </a:solidFill>
              </a:rPr>
              <a:t>Submit </a:t>
            </a:r>
            <a:r>
              <a:rPr lang="en-US" altLang="en-US" sz="4000" b="1" dirty="0">
                <a:solidFill>
                  <a:srgbClr val="7030A0"/>
                </a:solidFill>
              </a:rPr>
              <a:t>Job Description</a:t>
            </a:r>
          </a:p>
          <a:p>
            <a:pPr>
              <a:buFont typeface="Arial" panose="020B0604020202020204" pitchFamily="34" charset="0"/>
              <a:buChar char="•"/>
            </a:pPr>
            <a:r>
              <a:rPr lang="en-US" altLang="en-US" sz="4000" b="1" dirty="0">
                <a:solidFill>
                  <a:srgbClr val="7030A0"/>
                </a:solidFill>
              </a:rPr>
              <a:t>Submit Affidavit that WSM meets criteria, has been trained, and agrees to expectations of position </a:t>
            </a:r>
          </a:p>
        </p:txBody>
      </p:sp>
    </p:spTree>
    <p:extLst>
      <p:ext uri="{BB962C8B-B14F-4D97-AF65-F5344CB8AC3E}">
        <p14:creationId xmlns:p14="http://schemas.microsoft.com/office/powerpoint/2010/main" val="216964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27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334" y="1520328"/>
            <a:ext cx="10884664" cy="5161402"/>
          </a:xfrm>
        </p:spPr>
        <p:txBody>
          <a:bodyPr>
            <a:noAutofit/>
          </a:bodyPr>
          <a:lstStyle/>
          <a:p>
            <a:pPr>
              <a:lnSpc>
                <a:spcPct val="90000"/>
              </a:lnSpc>
              <a:buFont typeface="Arial" panose="020B0604020202020204" pitchFamily="34" charset="0"/>
              <a:buChar char="•"/>
              <a:defRPr/>
            </a:pPr>
            <a:r>
              <a:rPr lang="en-US" sz="3200" dirty="0">
                <a:solidFill>
                  <a:srgbClr val="7030A0"/>
                </a:solidFill>
              </a:rPr>
              <a:t>Intake Assessment </a:t>
            </a:r>
            <a:r>
              <a:rPr lang="en-US" sz="3200" dirty="0" smtClean="0">
                <a:solidFill>
                  <a:srgbClr val="7030A0"/>
                </a:solidFill>
              </a:rPr>
              <a:t>(no charge to participant)</a:t>
            </a:r>
            <a:endParaRPr lang="en-US" sz="3200" dirty="0">
              <a:solidFill>
                <a:srgbClr val="7030A0"/>
              </a:solidFill>
            </a:endParaRPr>
          </a:p>
          <a:p>
            <a:pPr>
              <a:buFont typeface="Arial" panose="020B0604020202020204" pitchFamily="34" charset="0"/>
              <a:buChar char="•"/>
              <a:defRPr/>
            </a:pPr>
            <a:r>
              <a:rPr lang="en-US" sz="3200" dirty="0">
                <a:solidFill>
                  <a:srgbClr val="7030A0"/>
                </a:solidFill>
              </a:rPr>
              <a:t>Clinical Assessment (no charge to </a:t>
            </a:r>
            <a:r>
              <a:rPr lang="en-US" sz="3200" dirty="0" smtClean="0">
                <a:solidFill>
                  <a:srgbClr val="7030A0"/>
                </a:solidFill>
              </a:rPr>
              <a:t>participant*)</a:t>
            </a:r>
            <a:endParaRPr lang="en-US" sz="3200" dirty="0">
              <a:solidFill>
                <a:srgbClr val="7030A0"/>
              </a:solidFill>
            </a:endParaRPr>
          </a:p>
          <a:p>
            <a:pPr>
              <a:buFont typeface="Arial" panose="020B0604020202020204" pitchFamily="34" charset="0"/>
              <a:buChar char="•"/>
              <a:defRPr/>
            </a:pPr>
            <a:r>
              <a:rPr lang="en-US" sz="3200" dirty="0" smtClean="0">
                <a:solidFill>
                  <a:srgbClr val="7030A0"/>
                </a:solidFill>
              </a:rPr>
              <a:t>Program </a:t>
            </a:r>
            <a:r>
              <a:rPr lang="en-US" sz="3200" dirty="0">
                <a:solidFill>
                  <a:srgbClr val="7030A0"/>
                </a:solidFill>
              </a:rPr>
              <a:t>administrative </a:t>
            </a:r>
            <a:r>
              <a:rPr lang="en-US" sz="3200" dirty="0" smtClean="0">
                <a:solidFill>
                  <a:srgbClr val="7030A0"/>
                </a:solidFill>
              </a:rPr>
              <a:t>fee</a:t>
            </a:r>
          </a:p>
          <a:p>
            <a:pPr lvl="1">
              <a:buFont typeface="Arial" panose="020B0604020202020204" pitchFamily="34" charset="0"/>
              <a:buChar char="•"/>
              <a:defRPr/>
            </a:pPr>
            <a:r>
              <a:rPr lang="en-US" sz="3200" dirty="0" smtClean="0">
                <a:solidFill>
                  <a:srgbClr val="7030A0"/>
                </a:solidFill>
              </a:rPr>
              <a:t>Veterinarians: $2000 one-time fee may be paid in installments</a:t>
            </a:r>
          </a:p>
          <a:p>
            <a:pPr lvl="1">
              <a:buFont typeface="Arial" panose="020B0604020202020204" pitchFamily="34" charset="0"/>
              <a:buChar char="•"/>
              <a:defRPr/>
            </a:pPr>
            <a:r>
              <a:rPr lang="en-US" sz="3200" dirty="0" smtClean="0">
                <a:solidFill>
                  <a:srgbClr val="7030A0"/>
                </a:solidFill>
              </a:rPr>
              <a:t>Dentists, Dental Hygiene, and RDAs: $100/month;</a:t>
            </a:r>
          </a:p>
          <a:p>
            <a:pPr lvl="1">
              <a:buFont typeface="Arial" panose="020B0604020202020204" pitchFamily="34" charset="0"/>
              <a:buChar char="•"/>
              <a:defRPr/>
            </a:pPr>
            <a:r>
              <a:rPr lang="en-US" sz="3200" dirty="0" smtClean="0">
                <a:solidFill>
                  <a:srgbClr val="7030A0"/>
                </a:solidFill>
              </a:rPr>
              <a:t>RNs</a:t>
            </a:r>
            <a:r>
              <a:rPr lang="en-US" sz="3200" dirty="0">
                <a:solidFill>
                  <a:srgbClr val="7030A0"/>
                </a:solidFill>
              </a:rPr>
              <a:t>: $</a:t>
            </a:r>
            <a:r>
              <a:rPr lang="en-US" sz="3200" dirty="0" smtClean="0">
                <a:solidFill>
                  <a:srgbClr val="7030A0"/>
                </a:solidFill>
              </a:rPr>
              <a:t>25/month;</a:t>
            </a:r>
          </a:p>
          <a:p>
            <a:pPr lvl="1">
              <a:buFont typeface="Arial" panose="020B0604020202020204" pitchFamily="34" charset="0"/>
              <a:buChar char="•"/>
              <a:defRPr/>
            </a:pPr>
            <a:r>
              <a:rPr lang="en-US" sz="3200" dirty="0" smtClean="0">
                <a:solidFill>
                  <a:srgbClr val="7030A0"/>
                </a:solidFill>
              </a:rPr>
              <a:t>Pharmacists</a:t>
            </a:r>
            <a:r>
              <a:rPr lang="en-US" sz="3200" dirty="0">
                <a:solidFill>
                  <a:srgbClr val="7030A0"/>
                </a:solidFill>
              </a:rPr>
              <a:t>: $</a:t>
            </a:r>
            <a:r>
              <a:rPr lang="en-US" sz="3200" dirty="0" smtClean="0">
                <a:solidFill>
                  <a:srgbClr val="7030A0"/>
                </a:solidFill>
              </a:rPr>
              <a:t>100/mo;</a:t>
            </a:r>
          </a:p>
          <a:p>
            <a:pPr lvl="1">
              <a:buFont typeface="Arial" panose="020B0604020202020204" pitchFamily="34" charset="0"/>
              <a:buChar char="•"/>
              <a:defRPr/>
            </a:pPr>
            <a:r>
              <a:rPr lang="en-US" sz="3200" dirty="0" smtClean="0">
                <a:solidFill>
                  <a:srgbClr val="7030A0"/>
                </a:solidFill>
              </a:rPr>
              <a:t>PAs</a:t>
            </a:r>
            <a:r>
              <a:rPr lang="en-US" sz="3200" dirty="0">
                <a:solidFill>
                  <a:srgbClr val="7030A0"/>
                </a:solidFill>
              </a:rPr>
              <a:t>, PTs &amp; Osteopathic Physicians: $</a:t>
            </a:r>
            <a:r>
              <a:rPr lang="en-US" sz="3200" dirty="0" smtClean="0">
                <a:solidFill>
                  <a:srgbClr val="7030A0"/>
                </a:solidFill>
              </a:rPr>
              <a:t>369/month-full </a:t>
            </a:r>
            <a:r>
              <a:rPr lang="en-US" sz="3200" dirty="0">
                <a:solidFill>
                  <a:srgbClr val="7030A0"/>
                </a:solidFill>
              </a:rPr>
              <a:t>administrative fee)</a:t>
            </a:r>
          </a:p>
          <a:p>
            <a:pPr>
              <a:buFont typeface="Tw Cen MT" panose="020B0602020104020603" pitchFamily="34" charset="0"/>
              <a:buChar char="*"/>
              <a:defRPr/>
            </a:pPr>
            <a:r>
              <a:rPr lang="en-US" sz="1600" dirty="0"/>
              <a:t>Participant is charged only if they do not attend assessment and fail to give 24-hour notice</a:t>
            </a:r>
          </a:p>
        </p:txBody>
      </p:sp>
      <p:sp>
        <p:nvSpPr>
          <p:cNvPr id="3" name="Title 2"/>
          <p:cNvSpPr>
            <a:spLocks noGrp="1"/>
          </p:cNvSpPr>
          <p:nvPr>
            <p:ph type="title"/>
          </p:nvPr>
        </p:nvSpPr>
        <p:spPr>
          <a:xfrm>
            <a:off x="1024128" y="585216"/>
            <a:ext cx="3437703" cy="1034264"/>
          </a:xfrm>
        </p:spPr>
        <p:txBody>
          <a:bodyPr/>
          <a:lstStyle/>
          <a:p>
            <a:r>
              <a:rPr lang="en-US" dirty="0"/>
              <a:t>Program Costs</a:t>
            </a:r>
          </a:p>
        </p:txBody>
      </p:sp>
    </p:spTree>
    <p:extLst>
      <p:ext uri="{BB962C8B-B14F-4D97-AF65-F5344CB8AC3E}">
        <p14:creationId xmlns:p14="http://schemas.microsoft.com/office/powerpoint/2010/main" val="324408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33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8" y="2159463"/>
            <a:ext cx="10411380" cy="4530714"/>
          </a:xfrm>
        </p:spPr>
        <p:txBody>
          <a:bodyPr>
            <a:noAutofit/>
          </a:bodyPr>
          <a:lstStyle/>
          <a:p>
            <a:pPr>
              <a:buFont typeface="Arial" panose="020B0604020202020204" pitchFamily="34" charset="0"/>
              <a:buChar char="•"/>
              <a:defRPr/>
            </a:pPr>
            <a:r>
              <a:rPr lang="en-US" sz="3600" dirty="0" smtClean="0">
                <a:solidFill>
                  <a:schemeClr val="accent6">
                    <a:lumMod val="75000"/>
                  </a:schemeClr>
                </a:solidFill>
              </a:rPr>
              <a:t>Support </a:t>
            </a:r>
            <a:r>
              <a:rPr lang="en-US" sz="3600" dirty="0">
                <a:solidFill>
                  <a:schemeClr val="accent6">
                    <a:lumMod val="75000"/>
                  </a:schemeClr>
                </a:solidFill>
              </a:rPr>
              <a:t>group (Varies, approx. $</a:t>
            </a:r>
            <a:r>
              <a:rPr lang="en-US" sz="3600" dirty="0" smtClean="0">
                <a:solidFill>
                  <a:schemeClr val="accent6">
                    <a:lumMod val="75000"/>
                  </a:schemeClr>
                </a:solidFill>
              </a:rPr>
              <a:t>20-40 </a:t>
            </a:r>
            <a:r>
              <a:rPr lang="en-US" sz="3600" dirty="0">
                <a:solidFill>
                  <a:schemeClr val="accent6">
                    <a:lumMod val="75000"/>
                  </a:schemeClr>
                </a:solidFill>
              </a:rPr>
              <a:t>per month)</a:t>
            </a:r>
          </a:p>
          <a:p>
            <a:pPr marL="91438" lvl="1" indent="-91438">
              <a:spcBef>
                <a:spcPts val="1200"/>
              </a:spcBef>
              <a:spcAft>
                <a:spcPts val="200"/>
              </a:spcAft>
              <a:buSzPct val="100000"/>
              <a:buFont typeface="Arial" panose="020B0604020202020204" pitchFamily="34" charset="0"/>
              <a:buChar char="•"/>
              <a:defRPr/>
            </a:pPr>
            <a:r>
              <a:rPr lang="en-US" sz="3600" dirty="0">
                <a:solidFill>
                  <a:schemeClr val="accent6">
                    <a:lumMod val="75000"/>
                  </a:schemeClr>
                </a:solidFill>
              </a:rPr>
              <a:t>Health care costs (varies)</a:t>
            </a:r>
          </a:p>
          <a:p>
            <a:pPr marL="128015" lvl="1" indent="0">
              <a:buNone/>
              <a:defRPr/>
            </a:pPr>
            <a:r>
              <a:rPr lang="en-US" sz="3600" dirty="0">
                <a:solidFill>
                  <a:schemeClr val="accent6">
                    <a:lumMod val="75000"/>
                  </a:schemeClr>
                </a:solidFill>
              </a:rPr>
              <a:t>(e.g., </a:t>
            </a:r>
            <a:r>
              <a:rPr lang="en-US" sz="3600" dirty="0" smtClean="0">
                <a:solidFill>
                  <a:schemeClr val="accent6">
                    <a:lumMod val="75000"/>
                  </a:schemeClr>
                </a:solidFill>
              </a:rPr>
              <a:t>Inpatient, Residential, Intensive Outpatient SUD treatment, psychiatric </a:t>
            </a:r>
            <a:r>
              <a:rPr lang="en-US" sz="3600" dirty="0">
                <a:solidFill>
                  <a:schemeClr val="accent6">
                    <a:lumMod val="75000"/>
                  </a:schemeClr>
                </a:solidFill>
              </a:rPr>
              <a:t>exam, </a:t>
            </a:r>
            <a:r>
              <a:rPr lang="en-US" sz="3600" dirty="0" smtClean="0">
                <a:solidFill>
                  <a:schemeClr val="accent6">
                    <a:lumMod val="75000"/>
                  </a:schemeClr>
                </a:solidFill>
              </a:rPr>
              <a:t>medications, counseling</a:t>
            </a:r>
            <a:r>
              <a:rPr lang="en-US" sz="3600" dirty="0">
                <a:solidFill>
                  <a:schemeClr val="accent6">
                    <a:lumMod val="75000"/>
                  </a:schemeClr>
                </a:solidFill>
              </a:rPr>
              <a:t>, </a:t>
            </a:r>
            <a:r>
              <a:rPr lang="en-US" sz="3600" dirty="0" smtClean="0">
                <a:solidFill>
                  <a:schemeClr val="accent6">
                    <a:lumMod val="75000"/>
                  </a:schemeClr>
                </a:solidFill>
              </a:rPr>
              <a:t>therapy</a:t>
            </a:r>
            <a:r>
              <a:rPr lang="en-US" sz="3600" dirty="0">
                <a:solidFill>
                  <a:schemeClr val="accent6">
                    <a:lumMod val="75000"/>
                  </a:schemeClr>
                </a:solidFill>
              </a:rPr>
              <a:t>, </a:t>
            </a:r>
            <a:r>
              <a:rPr lang="en-US" sz="3600" dirty="0" err="1">
                <a:solidFill>
                  <a:schemeClr val="accent6">
                    <a:lumMod val="75000"/>
                  </a:schemeClr>
                </a:solidFill>
              </a:rPr>
              <a:t>etc</a:t>
            </a:r>
            <a:endParaRPr lang="en-US" sz="3600" dirty="0">
              <a:solidFill>
                <a:schemeClr val="accent6">
                  <a:lumMod val="75000"/>
                </a:schemeClr>
              </a:solidFill>
            </a:endParaRPr>
          </a:p>
          <a:p>
            <a:pPr>
              <a:buFont typeface="Arial" panose="020B0604020202020204" pitchFamily="34" charset="0"/>
              <a:buChar char="•"/>
              <a:defRPr/>
            </a:pPr>
            <a:r>
              <a:rPr lang="en-US" sz="3600" dirty="0">
                <a:solidFill>
                  <a:schemeClr val="accent6">
                    <a:lumMod val="75000"/>
                  </a:schemeClr>
                </a:solidFill>
              </a:rPr>
              <a:t>Random Drug Testing (per test, $62.50 + collection fee)</a:t>
            </a:r>
          </a:p>
          <a:p>
            <a:pPr>
              <a:lnSpc>
                <a:spcPct val="90000"/>
              </a:lnSpc>
              <a:buFont typeface="Arial" panose="020B0604020202020204" pitchFamily="34" charset="0"/>
              <a:buChar char="•"/>
              <a:defRPr/>
            </a:pPr>
            <a:endParaRPr lang="en-US" sz="3200" dirty="0"/>
          </a:p>
          <a:p>
            <a:pPr>
              <a:lnSpc>
                <a:spcPct val="90000"/>
              </a:lnSpc>
              <a:buFont typeface="Arial" panose="020B0604020202020204" pitchFamily="34" charset="0"/>
              <a:buChar char="•"/>
              <a:defRPr/>
            </a:pPr>
            <a:endParaRPr lang="en-US" sz="3200" dirty="0"/>
          </a:p>
        </p:txBody>
      </p:sp>
      <p:sp>
        <p:nvSpPr>
          <p:cNvPr id="3" name="Title 2"/>
          <p:cNvSpPr>
            <a:spLocks noGrp="1"/>
          </p:cNvSpPr>
          <p:nvPr>
            <p:ph type="title"/>
          </p:nvPr>
        </p:nvSpPr>
        <p:spPr>
          <a:xfrm>
            <a:off x="1024128" y="813789"/>
            <a:ext cx="3459737" cy="857994"/>
          </a:xfrm>
        </p:spPr>
        <p:txBody>
          <a:bodyPr/>
          <a:lstStyle/>
          <a:p>
            <a:r>
              <a:rPr lang="en-US" dirty="0"/>
              <a:t>Program Costs</a:t>
            </a:r>
          </a:p>
        </p:txBody>
      </p:sp>
    </p:spTree>
    <p:extLst>
      <p:ext uri="{BB962C8B-B14F-4D97-AF65-F5344CB8AC3E}">
        <p14:creationId xmlns:p14="http://schemas.microsoft.com/office/powerpoint/2010/main" val="64767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alpha val="5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961" y="121187"/>
            <a:ext cx="11193138" cy="1057618"/>
          </a:xfrm>
        </p:spPr>
        <p:txBody>
          <a:bodyPr>
            <a:normAutofit fontScale="90000"/>
          </a:bodyPr>
          <a:lstStyle/>
          <a:p>
            <a:pPr algn="ctr">
              <a:defRPr/>
            </a:pPr>
            <a:r>
              <a:rPr lang="en-US" dirty="0"/>
              <a:t>Transition </a:t>
            </a:r>
            <a:r>
              <a:rPr lang="en-US" dirty="0" smtClean="0"/>
              <a:t>Period--One Year </a:t>
            </a:r>
            <a:r>
              <a:rPr lang="en-US" u="sng" dirty="0" smtClean="0"/>
              <a:t>BEFORE</a:t>
            </a:r>
            <a:r>
              <a:rPr lang="en-US" dirty="0" smtClean="0"/>
              <a:t> COMPLETION</a:t>
            </a:r>
            <a:r>
              <a:rPr lang="en-US" dirty="0"/>
              <a:t/>
            </a:r>
            <a:br>
              <a:rPr lang="en-US" dirty="0"/>
            </a:br>
            <a:r>
              <a:rPr lang="en-US" u="sng" dirty="0" smtClean="0"/>
              <a:t>AFTER</a:t>
            </a:r>
            <a:r>
              <a:rPr lang="en-US" dirty="0" smtClean="0"/>
              <a:t> 2 years of good compliance</a:t>
            </a:r>
            <a:endParaRPr lang="en-US" dirty="0"/>
          </a:p>
        </p:txBody>
      </p:sp>
      <p:sp>
        <p:nvSpPr>
          <p:cNvPr id="68611" name="Content Placeholder 2"/>
          <p:cNvSpPr>
            <a:spLocks noGrp="1"/>
          </p:cNvSpPr>
          <p:nvPr>
            <p:ph idx="1"/>
          </p:nvPr>
        </p:nvSpPr>
        <p:spPr>
          <a:xfrm>
            <a:off x="903382" y="1178805"/>
            <a:ext cx="10576193" cy="5313949"/>
          </a:xfrm>
        </p:spPr>
        <p:txBody>
          <a:bodyPr vert="horz" lIns="45721" tIns="45721" rIns="45721" bIns="45721" rtlCol="0">
            <a:normAutofit/>
          </a:bodyPr>
          <a:lstStyle/>
          <a:p>
            <a:pPr>
              <a:buFont typeface="Arial" panose="020B0604020202020204" pitchFamily="34" charset="0"/>
              <a:buChar char="•"/>
            </a:pPr>
            <a:r>
              <a:rPr lang="en-US" sz="3200" dirty="0"/>
              <a:t>Participant is placed on reduced monitoring for a period of </a:t>
            </a:r>
            <a:r>
              <a:rPr lang="en-US" sz="3200" dirty="0" smtClean="0"/>
              <a:t>one year </a:t>
            </a:r>
            <a:r>
              <a:rPr lang="en-US" sz="3200" dirty="0"/>
              <a:t>before granting successful completion</a:t>
            </a:r>
          </a:p>
          <a:p>
            <a:pPr>
              <a:buFont typeface="Arial" panose="020B0604020202020204" pitchFamily="34" charset="0"/>
              <a:buChar char="•"/>
            </a:pPr>
            <a:r>
              <a:rPr lang="en-US" sz="3200" dirty="0"/>
              <a:t>The objective of Transition is to allow the participant to take full responsibility for their own recovery process while still in the </a:t>
            </a:r>
            <a:r>
              <a:rPr lang="en-US" sz="3200" dirty="0" smtClean="0"/>
              <a:t>Program.</a:t>
            </a:r>
            <a:endParaRPr lang="en-US" sz="3200" dirty="0"/>
          </a:p>
          <a:p>
            <a:pPr>
              <a:buFont typeface="Arial" panose="020B0604020202020204" pitchFamily="34" charset="0"/>
              <a:buChar char="•"/>
            </a:pPr>
            <a:r>
              <a:rPr lang="en-US" sz="3200" dirty="0"/>
              <a:t>Participant must “petition for Transition” wherein they write an essay examining their life’s journey into recovery, develop a relapse prevention plan, and obtain letters of reference from sponsor, family members and support group facilitator.</a:t>
            </a:r>
          </a:p>
        </p:txBody>
      </p:sp>
    </p:spTree>
    <p:extLst>
      <p:ext uri="{BB962C8B-B14F-4D97-AF65-F5344CB8AC3E}">
        <p14:creationId xmlns:p14="http://schemas.microsoft.com/office/powerpoint/2010/main" val="238647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alpha val="5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5865"/>
            <a:ext cx="6488017" cy="687855"/>
          </a:xfrm>
        </p:spPr>
        <p:txBody>
          <a:bodyPr>
            <a:normAutofit/>
          </a:bodyPr>
          <a:lstStyle/>
          <a:p>
            <a:pPr>
              <a:defRPr/>
            </a:pPr>
            <a:r>
              <a:rPr lang="en-US" dirty="0"/>
              <a:t>Successful </a:t>
            </a:r>
            <a:r>
              <a:rPr lang="en-US" dirty="0" smtClean="0"/>
              <a:t>Completion </a:t>
            </a:r>
            <a:r>
              <a:rPr lang="en-US" dirty="0"/>
              <a:t>Criteria</a:t>
            </a:r>
          </a:p>
        </p:txBody>
      </p:sp>
      <p:sp>
        <p:nvSpPr>
          <p:cNvPr id="68611" name="Content Placeholder 2"/>
          <p:cNvSpPr>
            <a:spLocks noGrp="1"/>
          </p:cNvSpPr>
          <p:nvPr>
            <p:ph idx="1"/>
          </p:nvPr>
        </p:nvSpPr>
        <p:spPr>
          <a:xfrm>
            <a:off x="838200" y="1685582"/>
            <a:ext cx="5066840" cy="3904626"/>
          </a:xfrm>
        </p:spPr>
        <p:txBody>
          <a:bodyPr vert="horz" lIns="45721" tIns="45721" rIns="45721" bIns="45721" rtlCol="0">
            <a:normAutofit lnSpcReduction="10000"/>
          </a:bodyPr>
          <a:lstStyle/>
          <a:p>
            <a:pPr>
              <a:buFont typeface="Arial" panose="020B0604020202020204" pitchFamily="34" charset="0"/>
              <a:buChar char="•"/>
            </a:pPr>
            <a:r>
              <a:rPr lang="en-US" sz="3200" dirty="0">
                <a:solidFill>
                  <a:schemeClr val="accent6">
                    <a:lumMod val="75000"/>
                  </a:schemeClr>
                </a:solidFill>
              </a:rPr>
              <a:t>Demonstrate</a:t>
            </a:r>
            <a:r>
              <a:rPr lang="en-US" sz="3200" b="1" dirty="0">
                <a:solidFill>
                  <a:schemeClr val="accent6">
                    <a:lumMod val="75000"/>
                  </a:schemeClr>
                </a:solidFill>
              </a:rPr>
              <a:t> </a:t>
            </a:r>
            <a:r>
              <a:rPr lang="en-US" sz="3200" dirty="0">
                <a:solidFill>
                  <a:schemeClr val="accent6">
                    <a:lumMod val="75000"/>
                  </a:schemeClr>
                </a:solidFill>
              </a:rPr>
              <a:t>a manner of living that supports ongoing recovery </a:t>
            </a:r>
          </a:p>
          <a:p>
            <a:pPr>
              <a:buFont typeface="Arial" panose="020B0604020202020204" pitchFamily="34" charset="0"/>
              <a:buChar char="•"/>
            </a:pPr>
            <a:r>
              <a:rPr lang="en-US" altLang="en-US" sz="3200" dirty="0">
                <a:solidFill>
                  <a:schemeClr val="accent6">
                    <a:lumMod val="75000"/>
                  </a:schemeClr>
                </a:solidFill>
              </a:rPr>
              <a:t>Have proof of negative random drug tests, and negative hair and alcohol tests prior to program completion</a:t>
            </a:r>
          </a:p>
        </p:txBody>
      </p:sp>
      <p:sp>
        <p:nvSpPr>
          <p:cNvPr id="4" name="Content Placeholder 2"/>
          <p:cNvSpPr txBox="1">
            <a:spLocks/>
          </p:cNvSpPr>
          <p:nvPr/>
        </p:nvSpPr>
        <p:spPr>
          <a:xfrm>
            <a:off x="6173118" y="1685582"/>
            <a:ext cx="5257800" cy="3525397"/>
          </a:xfrm>
          <a:prstGeom prst="rect">
            <a:avLst/>
          </a:prstGeom>
          <a:noFill/>
        </p:spPr>
        <p:txBody>
          <a:bodyPr vert="horz" lIns="45721" tIns="45721" rIns="45721" bIns="45721" rtlCol="0">
            <a:normAutofit/>
          </a:bodyPr>
          <a:lstStyle>
            <a:lvl1pPr marL="349250" indent="-349250" algn="l" defTabSz="914400" rtl="0" eaLnBrk="1" latinLnBrk="0" hangingPunct="1">
              <a:lnSpc>
                <a:spcPct val="100000"/>
              </a:lnSpc>
              <a:spcBef>
                <a:spcPts val="1000"/>
              </a:spcBef>
              <a:buSzPct val="115000"/>
              <a:buFontTx/>
              <a:buBlip>
                <a:blip r:embed="rId3"/>
              </a:buBlip>
              <a:tabLst/>
              <a:defRPr sz="2400" kern="1200">
                <a:solidFill>
                  <a:schemeClr val="accent2"/>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6"/>
              </a:buClr>
              <a:buFont typeface="Arial"/>
              <a:buChar char="•"/>
              <a:defRPr sz="2200" kern="1200">
                <a:solidFill>
                  <a:schemeClr val="accent2"/>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6"/>
              </a:buClr>
              <a:buFont typeface="Arial"/>
              <a:buChar char="•"/>
              <a:defRPr sz="2000" kern="1200">
                <a:solidFill>
                  <a:schemeClr val="accent2"/>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6"/>
              </a:buClr>
              <a:buFont typeface="Arial"/>
              <a:buChar char="•"/>
              <a:defRPr sz="1800" kern="1200">
                <a:solidFill>
                  <a:schemeClr val="accent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en-US" sz="3200" dirty="0" smtClean="0">
                <a:solidFill>
                  <a:schemeClr val="accent6">
                    <a:lumMod val="75000"/>
                  </a:schemeClr>
                </a:solidFill>
              </a:rPr>
              <a:t>Have no other evidence of relapse within 24 months of completion date</a:t>
            </a:r>
          </a:p>
          <a:p>
            <a:pPr>
              <a:buFont typeface="Arial" panose="020B0604020202020204" pitchFamily="34" charset="0"/>
              <a:buChar char="•"/>
            </a:pPr>
            <a:r>
              <a:rPr lang="en-US" altLang="en-US" sz="3200" dirty="0" smtClean="0">
                <a:solidFill>
                  <a:schemeClr val="accent6">
                    <a:lumMod val="75000"/>
                  </a:schemeClr>
                </a:solidFill>
              </a:rPr>
              <a:t>Have completed at least 3 years of satisfactory participation</a:t>
            </a:r>
          </a:p>
          <a:p>
            <a:pPr>
              <a:buFont typeface="Arial" panose="020B0604020202020204" pitchFamily="34" charset="0"/>
              <a:buChar char="•"/>
            </a:pPr>
            <a:endParaRPr lang="en-US" altLang="en-US" sz="3200" dirty="0">
              <a:solidFill>
                <a:schemeClr val="accent6">
                  <a:lumMod val="75000"/>
                </a:schemeClr>
              </a:solidFill>
            </a:endParaRPr>
          </a:p>
        </p:txBody>
      </p:sp>
    </p:spTree>
    <p:extLst>
      <p:ext uri="{BB962C8B-B14F-4D97-AF65-F5344CB8AC3E}">
        <p14:creationId xmlns:p14="http://schemas.microsoft.com/office/powerpoint/2010/main" val="156023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999D3"/>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658061" y="1219199"/>
            <a:ext cx="3857290" cy="201930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5000" b="1" i="0" kern="1200" spc="0" baseline="0">
                <a:solidFill>
                  <a:schemeClr val="bg1"/>
                </a:solidFill>
                <a:latin typeface="Arial" charset="0"/>
                <a:ea typeface="Arial" charset="0"/>
                <a:cs typeface="Arial" charset="0"/>
              </a:defRPr>
            </a:lvl1pPr>
          </a:lstStyle>
          <a:p>
            <a:pPr>
              <a:spcAft>
                <a:spcPts val="500"/>
              </a:spcAft>
            </a:pPr>
            <a:endParaRPr lang="en-US" sz="3600" b="0" dirty="0" smtClean="0">
              <a:solidFill>
                <a:srgbClr val="7030A0"/>
              </a:solidFill>
            </a:endParaRPr>
          </a:p>
        </p:txBody>
      </p:sp>
      <p:sp>
        <p:nvSpPr>
          <p:cNvPr id="4" name="Rectangle 3"/>
          <p:cNvSpPr/>
          <p:nvPr/>
        </p:nvSpPr>
        <p:spPr>
          <a:xfrm>
            <a:off x="1" y="5227782"/>
            <a:ext cx="12192000" cy="1630217"/>
          </a:xfrm>
          <a:prstGeom prst="rect">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3048001" y="2240287"/>
            <a:ext cx="6096000" cy="1328569"/>
          </a:xfrm>
          <a:prstGeom prst="rect">
            <a:avLst/>
          </a:prstGeom>
        </p:spPr>
        <p:txBody>
          <a:bodyPr>
            <a:spAutoFit/>
          </a:bodyPr>
          <a:lstStyle/>
          <a:p>
            <a:pPr algn="ctr">
              <a:spcAft>
                <a:spcPts val="500"/>
              </a:spcAft>
            </a:pPr>
            <a:r>
              <a:rPr lang="en-US" sz="2400" b="1" dirty="0">
                <a:solidFill>
                  <a:srgbClr val="FFFFFF"/>
                </a:solidFill>
                <a:latin typeface="Arial" panose="020B0604020202020204" pitchFamily="34" charset="0"/>
                <a:cs typeface="Arial" panose="020B0604020202020204" pitchFamily="34" charset="0"/>
              </a:rPr>
              <a:t>VIRGINIA </a:t>
            </a:r>
            <a:r>
              <a:rPr lang="en-US" sz="2400" b="1" dirty="0" smtClean="0">
                <a:solidFill>
                  <a:srgbClr val="FFFFFF"/>
                </a:solidFill>
                <a:latin typeface="Arial" panose="020B0604020202020204" pitchFamily="34" charset="0"/>
                <a:cs typeface="Arial" panose="020B0604020202020204" pitchFamily="34" charset="0"/>
              </a:rPr>
              <a:t>MATTHEWS, </a:t>
            </a:r>
            <a:r>
              <a:rPr lang="en-US" sz="2400" dirty="0" smtClean="0">
                <a:solidFill>
                  <a:srgbClr val="FFFFFF"/>
                </a:solidFill>
                <a:latin typeface="Arial" panose="020B0604020202020204" pitchFamily="34" charset="0"/>
                <a:cs typeface="Arial" panose="020B0604020202020204" pitchFamily="34" charset="0"/>
              </a:rPr>
              <a:t>RN</a:t>
            </a:r>
            <a:r>
              <a:rPr lang="en-US" sz="2400" dirty="0">
                <a:solidFill>
                  <a:srgbClr val="FFFFFF"/>
                </a:solidFill>
                <a:latin typeface="Arial" panose="020B0604020202020204" pitchFamily="34" charset="0"/>
                <a:cs typeface="Arial" panose="020B0604020202020204" pitchFamily="34" charset="0"/>
              </a:rPr>
              <a:t>, BSN, MBA</a:t>
            </a:r>
          </a:p>
          <a:p>
            <a:pPr algn="ctr">
              <a:spcAft>
                <a:spcPts val="500"/>
              </a:spcAft>
            </a:pPr>
            <a:r>
              <a:rPr lang="en-US" sz="2400" dirty="0" smtClean="0">
                <a:solidFill>
                  <a:srgbClr val="FFFFFF"/>
                </a:solidFill>
                <a:latin typeface="Arial" panose="020B0604020202020204" pitchFamily="34" charset="0"/>
                <a:cs typeface="Arial" panose="020B0604020202020204" pitchFamily="34" charset="0"/>
              </a:rPr>
              <a:t>Project Manager</a:t>
            </a:r>
            <a:endParaRPr lang="en-US" sz="2400" dirty="0">
              <a:solidFill>
                <a:srgbClr val="FFFFFF"/>
              </a:solidFill>
              <a:latin typeface="Arial" panose="020B0604020202020204" pitchFamily="34" charset="0"/>
              <a:cs typeface="Arial" panose="020B0604020202020204" pitchFamily="34" charset="0"/>
            </a:endParaRPr>
          </a:p>
          <a:p>
            <a:pPr algn="ctr">
              <a:spcAft>
                <a:spcPts val="500"/>
              </a:spcAft>
            </a:pPr>
            <a:r>
              <a:rPr lang="en-US" sz="2400" dirty="0">
                <a:solidFill>
                  <a:srgbClr val="FFFFFF"/>
                </a:solidFill>
                <a:latin typeface="Arial" panose="020B0604020202020204" pitchFamily="34" charset="0"/>
                <a:cs typeface="Arial" panose="020B0604020202020204" pitchFamily="34" charset="0"/>
              </a:rPr>
              <a:t>MAXIMUS </a:t>
            </a:r>
            <a:endParaRPr lang="en-US"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79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30767" b="37699"/>
          <a:stretch/>
        </p:blipFill>
        <p:spPr bwMode="auto">
          <a:xfrm>
            <a:off x="1523885" y="3794974"/>
            <a:ext cx="9354647" cy="2949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12" y="61890"/>
            <a:ext cx="10267804" cy="750194"/>
          </a:xfrm>
        </p:spPr>
        <p:txBody>
          <a:bodyPr>
            <a:normAutofit/>
          </a:bodyPr>
          <a:lstStyle/>
          <a:p>
            <a:r>
              <a:rPr lang="en-US" dirty="0" smtClean="0"/>
              <a:t>Diversion </a:t>
            </a:r>
            <a:r>
              <a:rPr lang="en-US" dirty="0"/>
              <a:t>E</a:t>
            </a:r>
            <a:r>
              <a:rPr lang="en-US" dirty="0" smtClean="0"/>
              <a:t>valuation Committee “DEC”</a:t>
            </a:r>
            <a:endParaRPr lang="en-US" dirty="0"/>
          </a:p>
        </p:txBody>
      </p:sp>
      <p:sp>
        <p:nvSpPr>
          <p:cNvPr id="3" name="Content Placeholder 2"/>
          <p:cNvSpPr>
            <a:spLocks noGrp="1"/>
          </p:cNvSpPr>
          <p:nvPr>
            <p:ph idx="1"/>
          </p:nvPr>
        </p:nvSpPr>
        <p:spPr>
          <a:xfrm>
            <a:off x="1524012" y="903524"/>
            <a:ext cx="9354520" cy="2815036"/>
          </a:xfrm>
        </p:spPr>
        <p:txBody>
          <a:bodyPr>
            <a:normAutofit fontScale="77500" lnSpcReduction="20000"/>
          </a:bodyPr>
          <a:lstStyle/>
          <a:p>
            <a:pPr>
              <a:buFont typeface="Arial" panose="020B0604020202020204" pitchFamily="34" charset="0"/>
              <a:buChar char="•"/>
            </a:pPr>
            <a:r>
              <a:rPr lang="en-US" sz="3200" dirty="0"/>
              <a:t>Model is unique to California, and is used by 5 of </a:t>
            </a:r>
            <a:r>
              <a:rPr lang="en-US" sz="3200" dirty="0" smtClean="0"/>
              <a:t>the 8 </a:t>
            </a:r>
            <a:r>
              <a:rPr lang="en-US" sz="3200" dirty="0"/>
              <a:t>Boards</a:t>
            </a:r>
          </a:p>
          <a:p>
            <a:pPr>
              <a:buFont typeface="Arial" panose="020B0604020202020204" pitchFamily="34" charset="0"/>
              <a:buChar char="•"/>
            </a:pPr>
            <a:r>
              <a:rPr lang="en-US" sz="3200" dirty="0"/>
              <a:t>Formally reviews and accepts applicants into the Program</a:t>
            </a:r>
          </a:p>
          <a:p>
            <a:pPr>
              <a:buFont typeface="Arial" panose="020B0604020202020204" pitchFamily="34" charset="0"/>
              <a:buChar char="•"/>
            </a:pPr>
            <a:r>
              <a:rPr lang="en-US" sz="3200" dirty="0"/>
              <a:t>Formulates a participant’s ongoing recovery plan</a:t>
            </a:r>
          </a:p>
          <a:p>
            <a:pPr>
              <a:buFont typeface="Arial" panose="020B0604020202020204" pitchFamily="34" charset="0"/>
              <a:buChar char="•"/>
            </a:pPr>
            <a:r>
              <a:rPr lang="en-US" sz="3200" dirty="0"/>
              <a:t>Reviews and approves requests to change recovery plan</a:t>
            </a:r>
          </a:p>
          <a:p>
            <a:pPr>
              <a:buFont typeface="Arial" panose="020B0604020202020204" pitchFamily="34" charset="0"/>
              <a:buChar char="•"/>
            </a:pPr>
            <a:r>
              <a:rPr lang="en-US" sz="3200" dirty="0" smtClean="0"/>
              <a:t>Three meetings annually</a:t>
            </a:r>
          </a:p>
          <a:p>
            <a:pPr>
              <a:buFont typeface="Arial" panose="020B0604020202020204" pitchFamily="34" charset="0"/>
              <a:buChar char="•"/>
            </a:pPr>
            <a:r>
              <a:rPr lang="en-US" sz="3200" dirty="0" smtClean="0"/>
              <a:t>Follows </a:t>
            </a:r>
            <a:r>
              <a:rPr lang="en-US" sz="3200" dirty="0" err="1" smtClean="0"/>
              <a:t>Badgely</a:t>
            </a:r>
            <a:r>
              <a:rPr lang="en-US" sz="3200" dirty="0" smtClean="0"/>
              <a:t>-Keene Open Meeting </a:t>
            </a:r>
            <a:r>
              <a:rPr lang="en-US" sz="3200" dirty="0" smtClean="0"/>
              <a:t>Act</a:t>
            </a:r>
          </a:p>
          <a:p>
            <a:pPr marL="0" indent="0">
              <a:buNone/>
            </a:pPr>
            <a:endParaRPr lang="en-US" sz="3200" dirty="0"/>
          </a:p>
        </p:txBody>
      </p:sp>
    </p:spTree>
    <p:extLst>
      <p:ext uri="{BB962C8B-B14F-4D97-AF65-F5344CB8AC3E}">
        <p14:creationId xmlns:p14="http://schemas.microsoft.com/office/powerpoint/2010/main" val="2927597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4870. Agreements of participants to cooperate with treatment program </a:t>
            </a:r>
          </a:p>
        </p:txBody>
      </p:sp>
      <p:sp>
        <p:nvSpPr>
          <p:cNvPr id="3" name="Content Placeholder 2"/>
          <p:cNvSpPr>
            <a:spLocks noGrp="1"/>
          </p:cNvSpPr>
          <p:nvPr>
            <p:ph idx="1"/>
          </p:nvPr>
        </p:nvSpPr>
        <p:spPr>
          <a:xfrm>
            <a:off x="838200" y="1662524"/>
            <a:ext cx="10561320" cy="4451764"/>
          </a:xfrm>
        </p:spPr>
        <p:txBody>
          <a:bodyPr/>
          <a:lstStyle/>
          <a:p>
            <a:endParaRPr lang="en-US" dirty="0"/>
          </a:p>
          <a:p>
            <a:pPr marL="0" indent="0">
              <a:buNone/>
            </a:pPr>
            <a:r>
              <a:rPr lang="en-US" sz="3200" dirty="0"/>
              <a:t>Each veterinarian and registered veterinary technician who requests participation in a diversion program shall agree to cooperate with the treatment program designed by a diversion evaluation committee. Any failure to comply with the provisions of a treatment program may result in termination of the veterinarian's or registered veterinary technician's participation in a program</a:t>
            </a:r>
            <a:r>
              <a:rPr lang="en-US" dirty="0"/>
              <a:t>. </a:t>
            </a:r>
          </a:p>
        </p:txBody>
      </p:sp>
    </p:spTree>
    <p:extLst>
      <p:ext uri="{BB962C8B-B14F-4D97-AF65-F5344CB8AC3E}">
        <p14:creationId xmlns:p14="http://schemas.microsoft.com/office/powerpoint/2010/main" val="198458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051132" y="1182624"/>
            <a:ext cx="10086260" cy="5084064"/>
          </a:xfrm>
          <a:solidFill>
            <a:schemeClr val="tx2">
              <a:lumMod val="20000"/>
              <a:lumOff val="80000"/>
            </a:schemeClr>
          </a:solidFill>
        </p:spPr>
        <p:txBody>
          <a:bodyPr>
            <a:normAutofit fontScale="92500"/>
          </a:bodyPr>
          <a:lstStyle/>
          <a:p>
            <a:r>
              <a:rPr lang="en-US" dirty="0" smtClean="0"/>
              <a:t>Appointed by the Board, majority vote</a:t>
            </a:r>
          </a:p>
          <a:p>
            <a:r>
              <a:rPr lang="en-US" dirty="0"/>
              <a:t>Three members of a diversion evaluation committee shall constitute a quorum for the transaction of business at any meeting. Any action requires the majority vote of the diversion evaluation committee</a:t>
            </a:r>
            <a:r>
              <a:rPr lang="en-US" dirty="0" smtClean="0"/>
              <a:t>.</a:t>
            </a:r>
          </a:p>
          <a:p>
            <a:r>
              <a:rPr lang="en-US" dirty="0"/>
              <a:t>Each diversion evaluation committee shall have the following composition</a:t>
            </a:r>
            <a:r>
              <a:rPr lang="en-US" dirty="0" smtClean="0"/>
              <a:t>:</a:t>
            </a:r>
            <a:endParaRPr lang="en-US" dirty="0"/>
          </a:p>
          <a:p>
            <a:pPr lvl="1"/>
            <a:r>
              <a:rPr lang="en-US" dirty="0"/>
              <a:t>(a) Three veterinarians licensed under this chapter. The board in making its appointments shall give consideration to recommendations of veterinary associations and local veterinary societies and shall consider, among others, where appropriate, the appointment of veterinarians who have recovered from impairment or who have knowledge and expertise in the management of impairment</a:t>
            </a:r>
            <a:r>
              <a:rPr lang="en-US" dirty="0" smtClean="0"/>
              <a:t>.</a:t>
            </a:r>
          </a:p>
          <a:p>
            <a:pPr lvl="1"/>
            <a:r>
              <a:rPr lang="en-US" dirty="0" smtClean="0"/>
              <a:t>(</a:t>
            </a:r>
            <a:r>
              <a:rPr lang="en-US" dirty="0"/>
              <a:t>b) Two public members</a:t>
            </a:r>
            <a:r>
              <a:rPr lang="en-US" dirty="0" smtClean="0"/>
              <a:t>.</a:t>
            </a:r>
          </a:p>
          <a:p>
            <a:r>
              <a:rPr lang="en-US" dirty="0" smtClean="0"/>
              <a:t>Each </a:t>
            </a:r>
            <a:r>
              <a:rPr lang="en-US" dirty="0"/>
              <a:t>person appointed to a diversion evaluation committee shall have experience or knowledge in the evaluation or management of persons who are impaired due to alcohol or drug abuse.</a:t>
            </a:r>
          </a:p>
          <a:p>
            <a:pPr lvl="1"/>
            <a:endParaRPr lang="en-US" dirty="0" smtClean="0"/>
          </a:p>
          <a:p>
            <a:endParaRPr lang="en-US" dirty="0" smtClean="0"/>
          </a:p>
          <a:p>
            <a:endParaRPr lang="en-US" dirty="0"/>
          </a:p>
        </p:txBody>
      </p:sp>
      <p:sp>
        <p:nvSpPr>
          <p:cNvPr id="3" name="Title 2"/>
          <p:cNvSpPr>
            <a:spLocks noGrp="1"/>
          </p:cNvSpPr>
          <p:nvPr>
            <p:ph type="title"/>
          </p:nvPr>
        </p:nvSpPr>
        <p:spPr>
          <a:xfrm>
            <a:off x="1051132" y="435864"/>
            <a:ext cx="10302668" cy="673608"/>
          </a:xfrm>
        </p:spPr>
        <p:txBody>
          <a:bodyPr/>
          <a:lstStyle/>
          <a:p>
            <a:r>
              <a:rPr lang="en-US" dirty="0" smtClean="0"/>
              <a:t>DEC Members</a:t>
            </a:r>
            <a:endParaRPr lang="en-US" dirty="0"/>
          </a:p>
        </p:txBody>
      </p:sp>
    </p:spTree>
    <p:extLst>
      <p:ext uri="{BB962C8B-B14F-4D97-AF65-F5344CB8AC3E}">
        <p14:creationId xmlns:p14="http://schemas.microsoft.com/office/powerpoint/2010/main" val="207997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051132" y="1048512"/>
            <a:ext cx="10302668" cy="5218176"/>
          </a:xfrm>
          <a:solidFill>
            <a:schemeClr val="tx2">
              <a:lumMod val="20000"/>
              <a:lumOff val="80000"/>
            </a:schemeClr>
          </a:solidFill>
        </p:spPr>
        <p:txBody>
          <a:bodyPr>
            <a:normAutofit fontScale="92500" lnSpcReduction="10000"/>
          </a:bodyPr>
          <a:lstStyle/>
          <a:p>
            <a:pPr marL="0" indent="0">
              <a:buNone/>
            </a:pPr>
            <a:endParaRPr lang="en-US" dirty="0" smtClean="0"/>
          </a:p>
          <a:p>
            <a:pPr marL="0" indent="0">
              <a:buNone/>
            </a:pPr>
            <a:r>
              <a:rPr lang="en-US" sz="2600" dirty="0" smtClean="0"/>
              <a:t>Each </a:t>
            </a:r>
            <a:r>
              <a:rPr lang="en-US" sz="2600" dirty="0"/>
              <a:t>diversion evaluation committee shall have the following duties and </a:t>
            </a:r>
            <a:r>
              <a:rPr lang="en-US" sz="2600" dirty="0" smtClean="0"/>
              <a:t>responsibilities</a:t>
            </a:r>
            <a:r>
              <a:rPr lang="en-US" sz="2600" dirty="0"/>
              <a:t>: </a:t>
            </a:r>
          </a:p>
          <a:p>
            <a:pPr marL="0" indent="0">
              <a:buNone/>
            </a:pPr>
            <a:endParaRPr lang="en-US" sz="2600" dirty="0"/>
          </a:p>
          <a:p>
            <a:r>
              <a:rPr lang="en-US" sz="2600" dirty="0"/>
              <a:t> (a) To evaluate those veterinarians and registered veterinary technicians who request participation in the program according to the guidelines prescribed by the board and to consider the recommendation of the administrative physician on the admission of the veterinarian or registered veterinary technician to the diversion program. </a:t>
            </a:r>
          </a:p>
          <a:p>
            <a:r>
              <a:rPr lang="en-US" sz="2600" dirty="0"/>
              <a:t> (b) To review and designate those treatment facilities to which veterinarians and registered veterinary technicians in a diversion program may be referred. </a:t>
            </a:r>
          </a:p>
          <a:p>
            <a:r>
              <a:rPr lang="en-US" sz="2600" dirty="0"/>
              <a:t> (c) To receive and review information concerning veterinarians and registered veterinary technicians participating in the program. </a:t>
            </a:r>
          </a:p>
        </p:txBody>
      </p:sp>
      <p:sp>
        <p:nvSpPr>
          <p:cNvPr id="3" name="Title 2"/>
          <p:cNvSpPr>
            <a:spLocks noGrp="1"/>
          </p:cNvSpPr>
          <p:nvPr>
            <p:ph type="title"/>
          </p:nvPr>
        </p:nvSpPr>
        <p:spPr>
          <a:xfrm>
            <a:off x="1051132" y="435864"/>
            <a:ext cx="10302668" cy="612648"/>
          </a:xfrm>
        </p:spPr>
        <p:txBody>
          <a:bodyPr/>
          <a:lstStyle/>
          <a:p>
            <a:r>
              <a:rPr lang="en-US" dirty="0" smtClean="0"/>
              <a:t>DUTIES </a:t>
            </a:r>
            <a:r>
              <a:rPr lang="en-US" dirty="0"/>
              <a:t>OF DEC COMMITTEE</a:t>
            </a:r>
          </a:p>
        </p:txBody>
      </p:sp>
    </p:spTree>
    <p:extLst>
      <p:ext uri="{BB962C8B-B14F-4D97-AF65-F5344CB8AC3E}">
        <p14:creationId xmlns:p14="http://schemas.microsoft.com/office/powerpoint/2010/main" val="18571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051132" y="999744"/>
            <a:ext cx="10302668" cy="5242560"/>
          </a:xfrm>
          <a:solidFill>
            <a:srgbClr val="E2DDEF"/>
          </a:solidFill>
        </p:spPr>
        <p:txBody>
          <a:bodyPr>
            <a:normAutofit fontScale="77500" lnSpcReduction="20000"/>
          </a:bodyPr>
          <a:lstStyle/>
          <a:p>
            <a:endParaRPr lang="en-US" dirty="0"/>
          </a:p>
          <a:p>
            <a:r>
              <a:rPr lang="en-US" dirty="0"/>
              <a:t> (d) To call meetings as necessary to consider the requests of veterinarians and registered veterinary technicians to participate in a diversion program, and to consider reports regarding veterinarians and registered veterinary technicians participating in a program from an administrative physician, or from others. </a:t>
            </a:r>
          </a:p>
          <a:p>
            <a:endParaRPr lang="en-US" dirty="0"/>
          </a:p>
          <a:p>
            <a:r>
              <a:rPr lang="en-US" dirty="0"/>
              <a:t> (e) To consider in the case of each veterinarian and registered veterinary technician participating in a program whether he or she may with safety continue or resume the practice of veterinary medicine or the assisting in the practice of veterinary medicine. </a:t>
            </a:r>
          </a:p>
          <a:p>
            <a:endParaRPr lang="en-US" dirty="0"/>
          </a:p>
          <a:p>
            <a:r>
              <a:rPr lang="en-US" dirty="0"/>
              <a:t> (f) To set forth in writing for each veterinarian and registered veterinary technician participating in a program a treatment program established for each such veterinarian and registered veterinary technician with the requirements for supervision and surveillance. </a:t>
            </a:r>
          </a:p>
          <a:p>
            <a:endParaRPr lang="en-US" dirty="0"/>
          </a:p>
          <a:p>
            <a:r>
              <a:rPr lang="en-US" dirty="0"/>
              <a:t> (g) To hold a general meeting at least twice a year, which shall be open and public, to evaluate the program's progress, to review data as required in reports to the board, to prepare reports to be submitted to the board, and to suggest proposals for changes in the diversion program. </a:t>
            </a:r>
          </a:p>
        </p:txBody>
      </p:sp>
      <p:sp>
        <p:nvSpPr>
          <p:cNvPr id="3" name="Title 2"/>
          <p:cNvSpPr>
            <a:spLocks noGrp="1"/>
          </p:cNvSpPr>
          <p:nvPr>
            <p:ph type="title"/>
          </p:nvPr>
        </p:nvSpPr>
        <p:spPr/>
        <p:txBody>
          <a:bodyPr/>
          <a:lstStyle/>
          <a:p>
            <a:r>
              <a:rPr lang="en-US" dirty="0" smtClean="0"/>
              <a:t>DUTIES OF DEC COMMITTEE</a:t>
            </a:r>
            <a:endParaRPr lang="en-US" dirty="0"/>
          </a:p>
        </p:txBody>
      </p:sp>
    </p:spTree>
    <p:extLst>
      <p:ext uri="{BB962C8B-B14F-4D97-AF65-F5344CB8AC3E}">
        <p14:creationId xmlns:p14="http://schemas.microsoft.com/office/powerpoint/2010/main" val="400240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BEBA8EAE-BF5A-486C-A8C5-ECC9F3942E4B}">
                <a14:imgProps xmlns:a14="http://schemas.microsoft.com/office/drawing/2010/main">
                  <a14:imgLayer r:embed="rId4">
                    <a14:imgEffect>
                      <a14:colorTemperature colorTemp="11200"/>
                    </a14:imgEffect>
                    <a14:imgEffect>
                      <a14:saturation sat="33000"/>
                    </a14:imgEffect>
                    <a14:imgEffect>
                      <a14:brightnessContrast bright="22000" contrast="-40000"/>
                    </a14:imgEffect>
                  </a14:imgLayer>
                </a14:imgProps>
              </a:ext>
              <a:ext uri="{28A0092B-C50C-407E-A947-70E740481C1C}">
                <a14:useLocalDpi xmlns:a14="http://schemas.microsoft.com/office/drawing/2010/main" val="0"/>
              </a:ext>
            </a:extLst>
          </a:blip>
          <a:srcRect l="8051" r="3283"/>
          <a:stretch/>
        </p:blipFill>
        <p:spPr>
          <a:xfrm>
            <a:off x="3048020" y="0"/>
            <a:ext cx="9143980" cy="6857991"/>
          </a:xfrm>
          <a:prstGeom prst="rect">
            <a:avLst/>
          </a:prstGeom>
        </p:spPr>
      </p:pic>
      <p:sp>
        <p:nvSpPr>
          <p:cNvPr id="3" name="Title 2"/>
          <p:cNvSpPr>
            <a:spLocks noGrp="1"/>
          </p:cNvSpPr>
          <p:nvPr>
            <p:ph type="title"/>
          </p:nvPr>
        </p:nvSpPr>
        <p:spPr>
          <a:xfrm>
            <a:off x="1549150" y="728092"/>
            <a:ext cx="4232525" cy="1499616"/>
          </a:xfrm>
        </p:spPr>
        <p:txBody>
          <a:bodyPr/>
          <a:lstStyle/>
          <a:p>
            <a:r>
              <a:rPr lang="en-US" dirty="0"/>
              <a:t>Topics of Discussion</a:t>
            </a:r>
          </a:p>
        </p:txBody>
      </p:sp>
      <p:sp>
        <p:nvSpPr>
          <p:cNvPr id="2" name="Content Placeholder 1"/>
          <p:cNvSpPr>
            <a:spLocks noGrp="1"/>
          </p:cNvSpPr>
          <p:nvPr>
            <p:ph idx="1"/>
          </p:nvPr>
        </p:nvSpPr>
        <p:spPr>
          <a:xfrm>
            <a:off x="768110" y="3177308"/>
            <a:ext cx="6823315" cy="2041237"/>
          </a:xfrm>
        </p:spPr>
        <p:txBody>
          <a:bodyPr>
            <a:normAutofit/>
          </a:bodyPr>
          <a:lstStyle/>
          <a:p>
            <a:pPr>
              <a:spcAft>
                <a:spcPts val="1200"/>
              </a:spcAft>
              <a:buFont typeface="Arial" panose="020B0604020202020204" pitchFamily="34" charset="0"/>
              <a:buChar char="•"/>
            </a:pPr>
            <a:r>
              <a:rPr lang="en-US" sz="3200" dirty="0"/>
              <a:t>Signs, Symptoms and Impact of Substance Abuse in the Workplace</a:t>
            </a:r>
          </a:p>
          <a:p>
            <a:pPr>
              <a:spcAft>
                <a:spcPts val="1200"/>
              </a:spcAft>
              <a:buFont typeface="Arial" panose="020B0604020202020204" pitchFamily="34" charset="0"/>
              <a:buChar char="•"/>
            </a:pPr>
            <a:r>
              <a:rPr lang="en-US" sz="3200" dirty="0"/>
              <a:t>What is the </a:t>
            </a:r>
            <a:r>
              <a:rPr lang="en-US" sz="3200" dirty="0" smtClean="0"/>
              <a:t>Diversion </a:t>
            </a:r>
            <a:r>
              <a:rPr lang="en-US" sz="3200" dirty="0"/>
              <a:t>Program</a:t>
            </a:r>
            <a:r>
              <a:rPr lang="en-US" sz="3200" dirty="0" smtClean="0"/>
              <a:t>?</a:t>
            </a:r>
            <a:endParaRPr lang="en-US" sz="3200" dirty="0"/>
          </a:p>
        </p:txBody>
      </p:sp>
    </p:spTree>
    <p:extLst>
      <p:ext uri="{BB962C8B-B14F-4D97-AF65-F5344CB8AC3E}">
        <p14:creationId xmlns:p14="http://schemas.microsoft.com/office/powerpoint/2010/main" val="378302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alpha val="59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435865"/>
            <a:ext cx="10515600" cy="625865"/>
          </a:xfrm>
        </p:spPr>
        <p:txBody>
          <a:bodyPr>
            <a:normAutofit fontScale="90000"/>
          </a:bodyPr>
          <a:lstStyle/>
          <a:p>
            <a:r>
              <a:rPr lang="en-US" dirty="0"/>
              <a:t>MAXIMUS Serves 8 </a:t>
            </a:r>
            <a:r>
              <a:rPr lang="en-US" dirty="0" smtClean="0"/>
              <a:t>Health Professional Licensing </a:t>
            </a:r>
            <a:r>
              <a:rPr lang="en-US" dirty="0"/>
              <a:t>Boards</a:t>
            </a:r>
          </a:p>
        </p:txBody>
      </p:sp>
      <p:sp>
        <p:nvSpPr>
          <p:cNvPr id="2" name="Content Placeholder 1"/>
          <p:cNvSpPr>
            <a:spLocks noGrp="1"/>
          </p:cNvSpPr>
          <p:nvPr>
            <p:ph idx="1"/>
          </p:nvPr>
        </p:nvSpPr>
        <p:spPr>
          <a:xfrm>
            <a:off x="2394497" y="1170028"/>
            <a:ext cx="7344414" cy="4023360"/>
          </a:xfrm>
        </p:spPr>
        <p:txBody>
          <a:bodyPr numCol="2">
            <a:noAutofit/>
          </a:bodyPr>
          <a:lstStyle/>
          <a:p>
            <a:pPr>
              <a:spcAft>
                <a:spcPts val="300"/>
              </a:spcAft>
              <a:buFont typeface="Arial" panose="020B0604020202020204" pitchFamily="34" charset="0"/>
              <a:buChar char="•"/>
            </a:pPr>
            <a:r>
              <a:rPr lang="en-US" sz="2800" dirty="0"/>
              <a:t>Board of          Registered Nursing</a:t>
            </a:r>
          </a:p>
          <a:p>
            <a:pPr>
              <a:spcAft>
                <a:spcPts val="300"/>
              </a:spcAft>
              <a:buFont typeface="Arial" panose="020B0604020202020204" pitchFamily="34" charset="0"/>
              <a:buChar char="•"/>
            </a:pPr>
            <a:r>
              <a:rPr lang="en-US" sz="2800" dirty="0"/>
              <a:t>Board of         Pharmacy</a:t>
            </a:r>
          </a:p>
          <a:p>
            <a:pPr>
              <a:spcAft>
                <a:spcPts val="300"/>
              </a:spcAft>
              <a:buFont typeface="Arial" panose="020B0604020202020204" pitchFamily="34" charset="0"/>
              <a:buChar char="•"/>
            </a:pPr>
            <a:r>
              <a:rPr lang="en-US" sz="2800" dirty="0"/>
              <a:t>Physical Therapy  Board of California</a:t>
            </a:r>
          </a:p>
          <a:p>
            <a:pPr>
              <a:spcAft>
                <a:spcPts val="300"/>
              </a:spcAft>
              <a:buFont typeface="Arial" panose="020B0604020202020204" pitchFamily="34" charset="0"/>
              <a:buChar char="•"/>
            </a:pPr>
            <a:r>
              <a:rPr lang="en-US" sz="2800" dirty="0"/>
              <a:t>Osteopathic      Medical Board</a:t>
            </a:r>
          </a:p>
          <a:p>
            <a:pPr>
              <a:buFont typeface="Arial" panose="020B0604020202020204" pitchFamily="34" charset="0"/>
              <a:buChar char="•"/>
            </a:pPr>
            <a:endParaRPr lang="en-US" sz="2800" dirty="0"/>
          </a:p>
          <a:p>
            <a:pPr>
              <a:spcAft>
                <a:spcPts val="300"/>
              </a:spcAft>
              <a:buFont typeface="Arial" panose="020B0604020202020204" pitchFamily="34" charset="0"/>
              <a:buChar char="•"/>
            </a:pPr>
            <a:r>
              <a:rPr lang="en-US" sz="2800" dirty="0"/>
              <a:t>Veterinary Medical Board</a:t>
            </a:r>
          </a:p>
          <a:p>
            <a:pPr>
              <a:spcAft>
                <a:spcPts val="300"/>
              </a:spcAft>
              <a:buFont typeface="Arial" panose="020B0604020202020204" pitchFamily="34" charset="0"/>
              <a:buChar char="•"/>
            </a:pPr>
            <a:r>
              <a:rPr lang="en-US" sz="2800" dirty="0"/>
              <a:t>Physician Assistant Committee</a:t>
            </a:r>
          </a:p>
          <a:p>
            <a:pPr>
              <a:spcAft>
                <a:spcPts val="300"/>
              </a:spcAft>
              <a:buFont typeface="Arial" panose="020B0604020202020204" pitchFamily="34" charset="0"/>
              <a:buChar char="•"/>
            </a:pPr>
            <a:r>
              <a:rPr lang="en-US" sz="2800" dirty="0"/>
              <a:t>Dental Board of California</a:t>
            </a:r>
          </a:p>
          <a:p>
            <a:pPr>
              <a:spcAft>
                <a:spcPts val="300"/>
              </a:spcAft>
              <a:buFont typeface="Arial" panose="020B0604020202020204" pitchFamily="34" charset="0"/>
              <a:buChar char="•"/>
            </a:pPr>
            <a:r>
              <a:rPr lang="en-US" sz="2800" dirty="0"/>
              <a:t>Dental Hygiene Committee</a:t>
            </a:r>
          </a:p>
          <a:p>
            <a:pPr>
              <a:buFont typeface="Arial" panose="020B0604020202020204" pitchFamily="34" charset="0"/>
              <a:buChar char="•"/>
            </a:pPr>
            <a:endParaRPr lang="en-US" sz="3200" dirty="0"/>
          </a:p>
        </p:txBody>
      </p:sp>
      <p:pic>
        <p:nvPicPr>
          <p:cNvPr id="4" name="Picture 2" descr="https://mepnprogram.files.wordpress.com/2015/11/brn-logo.png?w=64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83" y="1216609"/>
            <a:ext cx="838201" cy="832319"/>
          </a:xfrm>
          <a:prstGeom prst="rect">
            <a:avLst/>
          </a:prstGeom>
          <a:extLst>
            <a:ext uri="{909E8E84-426E-40DD-AFC4-6F175D3DCCD1}">
              <a14:hiddenFill xmlns:a14="http://schemas.microsoft.com/office/drawing/2010/main">
                <a:solidFill>
                  <a:srgbClr val="FFFFFF"/>
                </a:solidFill>
              </a14:hiddenFill>
            </a:ext>
          </a:extLst>
        </p:spPr>
      </p:pic>
      <p:sp>
        <p:nvSpPr>
          <p:cNvPr id="5" name="AutoShape 2" descr="Image result for board of pharmacy"/>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solidFill>
                <a:srgbClr val="545487"/>
              </a:solidFill>
            </a:endParaRPr>
          </a:p>
        </p:txBody>
      </p:sp>
      <p:sp>
        <p:nvSpPr>
          <p:cNvPr id="6" name="AutoShape 4" descr="Image result for board of pharmacy"/>
          <p:cNvSpPr>
            <a:spLocks noChangeAspect="1" noChangeArrowheads="1"/>
          </p:cNvSpPr>
          <p:nvPr/>
        </p:nvSpPr>
        <p:spPr bwMode="auto">
          <a:xfrm>
            <a:off x="1676400" y="79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solidFill>
                <a:srgbClr val="545487"/>
              </a:solidFill>
            </a:endParaRPr>
          </a:p>
        </p:txBody>
      </p:sp>
      <p:pic>
        <p:nvPicPr>
          <p:cNvPr id="3078" name="Picture 6" descr="https://i.ytimg.com/vi/JpdIR3S1bLw/hqdefault.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29" t="33637" r="76370" b="32727"/>
          <a:stretch/>
        </p:blipFill>
        <p:spPr bwMode="auto">
          <a:xfrm>
            <a:off x="1096068" y="2327976"/>
            <a:ext cx="550343" cy="6674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hedcapage.files.wordpress.com/2015/02/ptbcfinal.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199" y="3321086"/>
            <a:ext cx="824601" cy="7387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i.ytimg.com/vi/I52Q21OHucM/hqdefault.jpg"/>
          <p:cNvPicPr>
            <a:picLocks noChangeAspect="1" noChangeArrowheads="1"/>
          </p:cNvPicPr>
          <p:nvPr/>
        </p:nvPicPr>
        <p:blipFill rotWithShape="1">
          <a:blip r:embed="rId6">
            <a:clrChange>
              <a:clrFrom>
                <a:srgbClr val="FDFFFE"/>
              </a:clrFrom>
              <a:clrTo>
                <a:srgbClr val="FDFFFE">
                  <a:alpha val="0"/>
                </a:srgbClr>
              </a:clrTo>
            </a:clrChange>
            <a:extLst>
              <a:ext uri="{28A0092B-C50C-407E-A947-70E740481C1C}">
                <a14:useLocalDpi xmlns:a14="http://schemas.microsoft.com/office/drawing/2010/main" val="0"/>
              </a:ext>
            </a:extLst>
          </a:blip>
          <a:srcRect l="21668" t="33333" r="68998" b="42222"/>
          <a:stretch/>
        </p:blipFill>
        <p:spPr bwMode="auto">
          <a:xfrm>
            <a:off x="1179870" y="4214739"/>
            <a:ext cx="473257" cy="92944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pbs.twimg.com/profile_images/496802938702950400/zxaj03ZB.jpe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6361" y="1109355"/>
            <a:ext cx="827808" cy="8278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thedcapage.files.wordpress.com/2016/08/pab-logo.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4926" y="2181156"/>
            <a:ext cx="999195" cy="61784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higherlogicdownload.s3.amazonaws.com/OCDS/b45a966e-a17a-49d2-aad3-299539b8aeea/UploadedImages/dbc_logo.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2608" y="3321086"/>
            <a:ext cx="1052559" cy="58200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cdha.org/wp-content/uploads/2014/02/dhcc_banner.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4926" y="4267071"/>
            <a:ext cx="1315888" cy="62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47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a:solidFill>
                  <a:srgbClr val="FF0000"/>
                </a:solidFill>
              </a:rPr>
              <a:t>Risk For healthcare professionals</a:t>
            </a:r>
            <a:endParaRPr lang="en-US" sz="4000" dirty="0"/>
          </a:p>
        </p:txBody>
      </p:sp>
      <p:graphicFrame>
        <p:nvGraphicFramePr>
          <p:cNvPr id="10" name="Table 9"/>
          <p:cNvGraphicFramePr>
            <a:graphicFrameLocks noGrp="1"/>
          </p:cNvGraphicFramePr>
          <p:nvPr>
            <p:extLst>
              <p:ext uri="{D42A27DB-BD31-4B8C-83A1-F6EECF244321}">
                <p14:modId xmlns:p14="http://schemas.microsoft.com/office/powerpoint/2010/main" val="307791317"/>
              </p:ext>
            </p:extLst>
          </p:nvPr>
        </p:nvGraphicFramePr>
        <p:xfrm>
          <a:off x="7514917" y="97536"/>
          <a:ext cx="4317419" cy="3903751"/>
        </p:xfrm>
        <a:graphic>
          <a:graphicData uri="http://schemas.openxmlformats.org/drawingml/2006/table">
            <a:tbl>
              <a:tblPr firstRow="1" bandRow="1">
                <a:tableStyleId>{5C22544A-7EE6-4342-B048-85BDC9FD1C3A}</a:tableStyleId>
              </a:tblPr>
              <a:tblGrid>
                <a:gridCol w="4317419"/>
              </a:tblGrid>
              <a:tr h="477247">
                <a:tc>
                  <a:txBody>
                    <a:bodyPr/>
                    <a:lstStyle/>
                    <a:p>
                      <a:pPr marL="0" marR="0" indent="0" algn="l" defTabSz="914400" rtl="0" eaLnBrk="1" fontAlgn="auto" latinLnBrk="0" hangingPunct="1">
                        <a:lnSpc>
                          <a:spcPts val="2200"/>
                        </a:lnSpc>
                        <a:spcBef>
                          <a:spcPts val="0"/>
                        </a:spcBef>
                        <a:spcAft>
                          <a:spcPts val="0"/>
                        </a:spcAft>
                        <a:buClrTx/>
                        <a:buSzPct val="115000"/>
                        <a:buFontTx/>
                        <a:buNone/>
                        <a:tabLst/>
                        <a:defRPr/>
                      </a:pPr>
                      <a:r>
                        <a:rPr lang="en-US" sz="1400" b="1" kern="1200" dirty="0" smtClean="0">
                          <a:solidFill>
                            <a:schemeClr val="accent2"/>
                          </a:solidFill>
                          <a:latin typeface="Arial" charset="0"/>
                          <a:ea typeface="Arial" charset="0"/>
                          <a:cs typeface="Arial" charset="0"/>
                        </a:rPr>
                        <a:t>Case study:</a:t>
                      </a:r>
                      <a:endParaRPr lang="en-US" sz="1400" dirty="0">
                        <a:solidFill>
                          <a:schemeClr val="accent2"/>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39232">
                <a:tc>
                  <a:txBody>
                    <a:bodyPr/>
                    <a:lstStyle/>
                    <a:p>
                      <a:pPr marL="0" marR="0" indent="0" algn="l" defTabSz="914400" rtl="0" eaLnBrk="1" fontAlgn="auto" latinLnBrk="0" hangingPunct="1">
                        <a:lnSpc>
                          <a:spcPts val="3400"/>
                        </a:lnSpc>
                        <a:spcBef>
                          <a:spcPts val="0"/>
                        </a:spcBef>
                        <a:spcAft>
                          <a:spcPts val="800"/>
                        </a:spcAft>
                        <a:buClrTx/>
                        <a:buSzPct val="115000"/>
                        <a:buFontTx/>
                        <a:buNone/>
                        <a:tabLst/>
                        <a:defRPr/>
                      </a:pPr>
                      <a:r>
                        <a:rPr lang="en-US" sz="2300" kern="1200" dirty="0" smtClean="0">
                          <a:solidFill>
                            <a:schemeClr val="tx1"/>
                          </a:solidFill>
                          <a:latin typeface="Arial" charset="0"/>
                          <a:ea typeface="Arial" charset="0"/>
                          <a:cs typeface="Arial" charset="0"/>
                        </a:rPr>
                        <a:t>Relapse Events</a:t>
                      </a:r>
                      <a:endParaRPr lang="en-US" sz="1400" dirty="0"/>
                    </a:p>
                  </a:txBody>
                  <a:tcPr marL="68580" marR="68580" marT="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99295">
                <a:tc>
                  <a:txBody>
                    <a:bodyPr/>
                    <a:lstStyle/>
                    <a:p>
                      <a:pPr marL="0" marR="0" indent="0" algn="l" defTabSz="914400" rtl="0" eaLnBrk="1" fontAlgn="auto" latinLnBrk="0" hangingPunct="1">
                        <a:lnSpc>
                          <a:spcPct val="110000"/>
                        </a:lnSpc>
                        <a:spcBef>
                          <a:spcPts val="0"/>
                        </a:spcBef>
                        <a:spcAft>
                          <a:spcPts val="800"/>
                        </a:spcAft>
                        <a:buClrTx/>
                        <a:buSzPct val="115000"/>
                        <a:buFontTx/>
                        <a:buNone/>
                        <a:tabLst/>
                        <a:defRPr/>
                      </a:pPr>
                      <a:r>
                        <a:rPr lang="en-US" sz="2000" b="1" kern="1200" dirty="0" smtClean="0">
                          <a:solidFill>
                            <a:schemeClr val="accent2"/>
                          </a:solidFill>
                          <a:latin typeface="Arial" charset="0"/>
                          <a:ea typeface="Arial" charset="0"/>
                          <a:cs typeface="Arial" charset="0"/>
                        </a:rPr>
                        <a:t>State: </a:t>
                      </a:r>
                      <a:r>
                        <a:rPr lang="en-US" sz="2000" kern="1200" dirty="0" smtClean="0">
                          <a:solidFill>
                            <a:schemeClr val="tx1"/>
                          </a:solidFill>
                          <a:latin typeface="Arial" charset="0"/>
                          <a:ea typeface="Arial" charset="0"/>
                          <a:cs typeface="Arial" charset="0"/>
                        </a:rPr>
                        <a:t>California</a:t>
                      </a:r>
                      <a:endParaRPr lang="en-US" sz="2000" dirty="0"/>
                    </a:p>
                  </a:txBody>
                  <a:tcPr marL="68580" marR="68580" marT="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87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2"/>
                          </a:solidFill>
                        </a:rPr>
                        <a:t>Rate of relapse: </a:t>
                      </a:r>
                      <a:r>
                        <a:rPr lang="en-US" sz="2000" b="0" dirty="0" smtClean="0">
                          <a:solidFill>
                            <a:schemeClr val="dk1"/>
                          </a:solidFill>
                        </a:rPr>
                        <a:t>I</a:t>
                      </a:r>
                      <a:r>
                        <a:rPr lang="en-US" sz="2000" dirty="0" smtClean="0"/>
                        <a:t>n a retrospective</a:t>
                      </a:r>
                      <a:r>
                        <a:rPr lang="en-US" sz="2000" baseline="0" dirty="0" smtClean="0"/>
                        <a:t> study of relapse events, MAXIMUS identified that 75% of relapses occurred during first year of participation in the program, and 80% of those were during the first six months.</a:t>
                      </a:r>
                      <a:endParaRPr lang="en-US" sz="2000" dirty="0" smtClean="0"/>
                    </a:p>
                    <a:p>
                      <a:endParaRPr lang="en-US" sz="1400" dirty="0"/>
                    </a:p>
                  </a:txBody>
                  <a:tcPr marL="68580" marR="68580" marT="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nvPr>
        </p:nvGraphicFramePr>
        <p:xfrm>
          <a:off x="3723642" y="3913055"/>
          <a:ext cx="1807744" cy="1632700"/>
        </p:xfrm>
        <a:graphic>
          <a:graphicData uri="http://schemas.openxmlformats.org/drawingml/2006/table">
            <a:tbl>
              <a:tblPr firstRow="1" bandRow="1">
                <a:tableStyleId>{5C22544A-7EE6-4342-B048-85BDC9FD1C3A}</a:tableStyleId>
              </a:tblPr>
              <a:tblGrid>
                <a:gridCol w="1807744"/>
              </a:tblGrid>
              <a:tr h="868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100" b="1" dirty="0" smtClean="0">
                          <a:solidFill>
                            <a:schemeClr val="bg1"/>
                          </a:solidFill>
                          <a:latin typeface="Arial" charset="0"/>
                          <a:ea typeface="Arial" charset="0"/>
                          <a:cs typeface="Arial" charset="0"/>
                        </a:rPr>
                        <a:t>10-15%</a:t>
                      </a:r>
                      <a:endParaRPr lang="en-US" sz="4100" dirty="0">
                        <a:solidFill>
                          <a:schemeClr val="bg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r h="7644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charset="0"/>
                          <a:ea typeface="Arial" charset="0"/>
                          <a:cs typeface="Arial" charset="0"/>
                        </a:rPr>
                        <a:t>Healthcare Professionals diagnosed with SUD*</a:t>
                      </a:r>
                    </a:p>
                  </a:txBody>
                  <a:tcPr marL="0" marR="0" marT="0" marB="0">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r>
            </a:tbl>
          </a:graphicData>
        </a:graphic>
      </p:graphicFrame>
      <p:graphicFrame>
        <p:nvGraphicFramePr>
          <p:cNvPr id="8" name="Table 7"/>
          <p:cNvGraphicFramePr>
            <a:graphicFrameLocks noGrp="1"/>
          </p:cNvGraphicFramePr>
          <p:nvPr>
            <p:extLst/>
          </p:nvPr>
        </p:nvGraphicFramePr>
        <p:xfrm>
          <a:off x="6432016" y="3913056"/>
          <a:ext cx="1910449" cy="1649545"/>
        </p:xfrm>
        <a:graphic>
          <a:graphicData uri="http://schemas.openxmlformats.org/drawingml/2006/table">
            <a:tbl>
              <a:tblPr firstRow="1" bandRow="1">
                <a:tableStyleId>{5C22544A-7EE6-4342-B048-85BDC9FD1C3A}</a:tableStyleId>
              </a:tblPr>
              <a:tblGrid>
                <a:gridCol w="1910449"/>
              </a:tblGrid>
              <a:tr h="8310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100" b="1" dirty="0" smtClean="0">
                          <a:solidFill>
                            <a:schemeClr val="bg1"/>
                          </a:solidFill>
                          <a:latin typeface="Arial" charset="0"/>
                          <a:ea typeface="Arial" charset="0"/>
                          <a:cs typeface="Arial" charset="0"/>
                        </a:rPr>
                        <a:t>&gt;85%</a:t>
                      </a:r>
                      <a:endParaRPr lang="en-US" sz="4100" dirty="0">
                        <a:solidFill>
                          <a:schemeClr val="bg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r>
              <a:tr h="8184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charset="0"/>
                          <a:ea typeface="Arial" charset="0"/>
                          <a:cs typeface="Arial" charset="0"/>
                        </a:rPr>
                        <a:t>General population</a:t>
                      </a:r>
                      <a:r>
                        <a:rPr lang="en-US" sz="1400" baseline="0" dirty="0" smtClean="0">
                          <a:solidFill>
                            <a:schemeClr val="bg1"/>
                          </a:solidFill>
                          <a:latin typeface="Arial" charset="0"/>
                          <a:ea typeface="Arial" charset="0"/>
                          <a:cs typeface="Arial" charset="0"/>
                        </a:rPr>
                        <a:t> relapse within first year of recovery**</a:t>
                      </a:r>
                      <a:endParaRPr lang="en-US" sz="1400" dirty="0" smtClean="0">
                        <a:solidFill>
                          <a:schemeClr val="bg1"/>
                        </a:solidFill>
                        <a:latin typeface="Arial" charset="0"/>
                        <a:ea typeface="Arial" charset="0"/>
                        <a:cs typeface="Arial" charset="0"/>
                      </a:endParaRPr>
                    </a:p>
                  </a:txBody>
                  <a:tcPr marL="0" marR="0" marT="0" marB="0">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00B050"/>
                    </a:solidFill>
                  </a:tcPr>
                </a:tc>
              </a:tr>
            </a:tbl>
          </a:graphicData>
        </a:graphic>
      </p:graphicFrame>
      <p:graphicFrame>
        <p:nvGraphicFramePr>
          <p:cNvPr id="9" name="Table 8"/>
          <p:cNvGraphicFramePr>
            <a:graphicFrameLocks noGrp="1"/>
          </p:cNvGraphicFramePr>
          <p:nvPr>
            <p:extLst/>
          </p:nvPr>
        </p:nvGraphicFramePr>
        <p:xfrm>
          <a:off x="8522465" y="3916471"/>
          <a:ext cx="1905918" cy="1659764"/>
        </p:xfrm>
        <a:graphic>
          <a:graphicData uri="http://schemas.openxmlformats.org/drawingml/2006/table">
            <a:tbl>
              <a:tblPr firstRow="1" bandRow="1">
                <a:tableStyleId>{5C22544A-7EE6-4342-B048-85BDC9FD1C3A}</a:tableStyleId>
              </a:tblPr>
              <a:tblGrid>
                <a:gridCol w="1905918"/>
              </a:tblGrid>
              <a:tr h="8063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100" b="1" dirty="0" smtClean="0">
                          <a:solidFill>
                            <a:schemeClr val="bg1"/>
                          </a:solidFill>
                          <a:latin typeface="Arial" charset="0"/>
                          <a:ea typeface="Arial" charset="0"/>
                          <a:cs typeface="Arial" charset="0"/>
                        </a:rPr>
                        <a:t>13%</a:t>
                      </a:r>
                      <a:endParaRPr lang="en-US" sz="4100" dirty="0">
                        <a:solidFill>
                          <a:schemeClr val="bg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charset="0"/>
                          <a:ea typeface="Arial" charset="0"/>
                          <a:cs typeface="Arial" charset="0"/>
                        </a:rPr>
                        <a:t>MAXIMUS</a:t>
                      </a:r>
                      <a:r>
                        <a:rPr lang="en-US" sz="1400" baseline="0" dirty="0" smtClean="0">
                          <a:solidFill>
                            <a:schemeClr val="bg1"/>
                          </a:solidFill>
                          <a:latin typeface="Arial" charset="0"/>
                          <a:ea typeface="Arial" charset="0"/>
                          <a:cs typeface="Arial" charset="0"/>
                        </a:rPr>
                        <a:t> Diversion Program participants relapse during first four years of recovery</a:t>
                      </a:r>
                      <a:endParaRPr lang="en-US" sz="1400" dirty="0" smtClean="0">
                        <a:solidFill>
                          <a:schemeClr val="bg1"/>
                        </a:solidFill>
                        <a:latin typeface="Arial" charset="0"/>
                        <a:ea typeface="Arial" charset="0"/>
                        <a:cs typeface="Arial" charset="0"/>
                      </a:endParaRPr>
                    </a:p>
                  </a:txBody>
                  <a:tcPr marL="0" marR="0" marT="0" marB="0">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00B050"/>
                    </a:solidFill>
                  </a:tcPr>
                </a:tc>
              </a:tr>
            </a:tbl>
          </a:graphicData>
        </a:graphic>
      </p:graphicFrame>
      <p:graphicFrame>
        <p:nvGraphicFramePr>
          <p:cNvPr id="4" name="Table 3"/>
          <p:cNvGraphicFramePr>
            <a:graphicFrameLocks noGrp="1"/>
          </p:cNvGraphicFramePr>
          <p:nvPr>
            <p:extLst/>
          </p:nvPr>
        </p:nvGraphicFramePr>
        <p:xfrm>
          <a:off x="1719513" y="3908572"/>
          <a:ext cx="1807744" cy="1632700"/>
        </p:xfrm>
        <a:graphic>
          <a:graphicData uri="http://schemas.openxmlformats.org/drawingml/2006/table">
            <a:tbl>
              <a:tblPr firstRow="1" bandRow="1">
                <a:tableStyleId>{5C22544A-7EE6-4342-B048-85BDC9FD1C3A}</a:tableStyleId>
              </a:tblPr>
              <a:tblGrid>
                <a:gridCol w="1807744"/>
              </a:tblGrid>
              <a:tr h="868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100" b="1" dirty="0" smtClean="0">
                          <a:solidFill>
                            <a:schemeClr val="bg1"/>
                          </a:solidFill>
                          <a:latin typeface="Arial" charset="0"/>
                          <a:ea typeface="Arial" charset="0"/>
                          <a:cs typeface="Arial" charset="0"/>
                        </a:rPr>
                        <a:t>10-14%</a:t>
                      </a:r>
                      <a:endParaRPr lang="en-US" sz="4100" dirty="0">
                        <a:solidFill>
                          <a:schemeClr val="bg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r h="7644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charset="0"/>
                          <a:ea typeface="Arial" charset="0"/>
                          <a:cs typeface="Arial" charset="0"/>
                        </a:rPr>
                        <a:t>General population diagnosed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charset="0"/>
                          <a:ea typeface="Arial" charset="0"/>
                          <a:cs typeface="Arial" charset="0"/>
                        </a:rPr>
                        <a:t>with SUD</a:t>
                      </a:r>
                    </a:p>
                  </a:txBody>
                  <a:tcPr marL="0" marR="0" marT="0" marB="0">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r>
            </a:tbl>
          </a:graphicData>
        </a:graphic>
      </p:graphicFrame>
      <p:sp>
        <p:nvSpPr>
          <p:cNvPr id="2" name="Rectangle 1"/>
          <p:cNvSpPr/>
          <p:nvPr/>
        </p:nvSpPr>
        <p:spPr>
          <a:xfrm>
            <a:off x="19051" y="6286411"/>
            <a:ext cx="10487024" cy="430887"/>
          </a:xfrm>
          <a:prstGeom prst="rect">
            <a:avLst/>
          </a:prstGeom>
        </p:spPr>
        <p:txBody>
          <a:bodyPr wrap="square">
            <a:spAutoFit/>
          </a:bodyPr>
          <a:lstStyle/>
          <a:p>
            <a:pPr defTabSz="457200"/>
            <a:r>
              <a:rPr lang="en-US" sz="1100" dirty="0">
                <a:solidFill>
                  <a:prstClr val="black"/>
                </a:solidFill>
              </a:rPr>
              <a:t>*Prevalence of substance abuse by physicians is between 10% and 15%. [Elliot 2010; O’Connor 1997; McCall 2001; </a:t>
            </a:r>
            <a:r>
              <a:rPr lang="en-US" sz="1100" dirty="0" err="1">
                <a:solidFill>
                  <a:prstClr val="black"/>
                </a:solidFill>
              </a:rPr>
              <a:t>Oreskovitch</a:t>
            </a:r>
            <a:r>
              <a:rPr lang="en-US" sz="1100" dirty="0">
                <a:solidFill>
                  <a:prstClr val="black"/>
                </a:solidFill>
              </a:rPr>
              <a:t> 2012; Berge 2009; Brooks 2012; </a:t>
            </a:r>
            <a:r>
              <a:rPr lang="en-US" sz="1100" dirty="0" err="1">
                <a:solidFill>
                  <a:prstClr val="black"/>
                </a:solidFill>
              </a:rPr>
              <a:t>Baldisseri</a:t>
            </a:r>
            <a:r>
              <a:rPr lang="en-US" sz="1100" dirty="0">
                <a:solidFill>
                  <a:prstClr val="black"/>
                </a:solidFill>
              </a:rPr>
              <a:t> 2007]</a:t>
            </a:r>
          </a:p>
          <a:p>
            <a:pPr defTabSz="457200"/>
            <a:r>
              <a:rPr lang="en-US" sz="1100" dirty="0">
                <a:solidFill>
                  <a:prstClr val="black"/>
                </a:solidFill>
              </a:rPr>
              <a:t>**</a:t>
            </a:r>
            <a:r>
              <a:rPr lang="en-US" sz="1100" dirty="0" err="1">
                <a:solidFill>
                  <a:prstClr val="black"/>
                </a:solidFill>
              </a:rPr>
              <a:t>Annu</a:t>
            </a:r>
            <a:r>
              <a:rPr lang="en-US" sz="1100" dirty="0">
                <a:solidFill>
                  <a:prstClr val="black"/>
                </a:solidFill>
              </a:rPr>
              <a:t> Rev </a:t>
            </a:r>
            <a:r>
              <a:rPr lang="en-US" sz="1100" dirty="0" err="1">
                <a:solidFill>
                  <a:prstClr val="black"/>
                </a:solidFill>
              </a:rPr>
              <a:t>Clin</a:t>
            </a:r>
            <a:r>
              <a:rPr lang="en-US" sz="1100" dirty="0">
                <a:solidFill>
                  <a:prstClr val="black"/>
                </a:solidFill>
              </a:rPr>
              <a:t> Psychol. 2007; 3():257-84.</a:t>
            </a:r>
          </a:p>
        </p:txBody>
      </p:sp>
    </p:spTree>
    <p:extLst>
      <p:ext uri="{BB962C8B-B14F-4D97-AF65-F5344CB8AC3E}">
        <p14:creationId xmlns:p14="http://schemas.microsoft.com/office/powerpoint/2010/main" val="44160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3.5. Diversion Evaluation Committees</a:t>
            </a:r>
            <a:br>
              <a:rPr lang="en-US" dirty="0"/>
            </a:br>
            <a:r>
              <a:rPr lang="en-US" dirty="0"/>
              <a:t> § 4860. Legislative intent </a:t>
            </a:r>
          </a:p>
        </p:txBody>
      </p:sp>
      <p:sp>
        <p:nvSpPr>
          <p:cNvPr id="3" name="Content Placeholder 2"/>
          <p:cNvSpPr>
            <a:spLocks noGrp="1"/>
          </p:cNvSpPr>
          <p:nvPr>
            <p:ph idx="1"/>
          </p:nvPr>
        </p:nvSpPr>
        <p:spPr>
          <a:xfrm>
            <a:off x="838200" y="1662524"/>
            <a:ext cx="10515600" cy="4659028"/>
          </a:xfrm>
        </p:spPr>
        <p:txBody>
          <a:bodyPr>
            <a:normAutofit lnSpcReduction="10000"/>
          </a:bodyPr>
          <a:lstStyle/>
          <a:p>
            <a:endParaRPr lang="en-US" dirty="0"/>
          </a:p>
          <a:p>
            <a:pPr marL="336550" lvl="1" indent="0">
              <a:buNone/>
            </a:pPr>
            <a:r>
              <a:rPr lang="en-US" sz="3200" dirty="0"/>
              <a:t>It is the intent of the Legislature that the Veterinary Medical Board seek ways and means to identify and rehabilitate veterinarians and registered veterinary technicians with impairment due to abuse of dangerous drugs or alcohol, affecting competency so that veterinarians and registered veterinary technicians so afflicted may be treated and returned to the practice of veterinary medicine in a manner that will not endanger the public health and safety.</a:t>
            </a:r>
          </a:p>
          <a:p>
            <a:endParaRPr lang="en-US" dirty="0"/>
          </a:p>
        </p:txBody>
      </p:sp>
    </p:spTree>
    <p:extLst>
      <p:ext uri="{BB962C8B-B14F-4D97-AF65-F5344CB8AC3E}">
        <p14:creationId xmlns:p14="http://schemas.microsoft.com/office/powerpoint/2010/main" val="382270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alpha val="5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Goal of the </a:t>
            </a:r>
            <a:r>
              <a:rPr lang="en-US" sz="4800" dirty="0" smtClean="0"/>
              <a:t>Diversion </a:t>
            </a:r>
            <a:r>
              <a:rPr lang="en-US" sz="4800" dirty="0"/>
              <a:t>Program</a:t>
            </a:r>
          </a:p>
        </p:txBody>
      </p:sp>
      <p:sp>
        <p:nvSpPr>
          <p:cNvPr id="3" name="Content Placeholder 2"/>
          <p:cNvSpPr>
            <a:spLocks noGrp="1"/>
          </p:cNvSpPr>
          <p:nvPr>
            <p:ph idx="1"/>
          </p:nvPr>
        </p:nvSpPr>
        <p:spPr>
          <a:xfrm>
            <a:off x="838200" y="1344056"/>
            <a:ext cx="10828663" cy="4549967"/>
          </a:xfrm>
        </p:spPr>
        <p:txBody>
          <a:bodyPr>
            <a:noAutofit/>
          </a:bodyPr>
          <a:lstStyle/>
          <a:p>
            <a:pPr marL="241653" indent="-241653">
              <a:buFont typeface="Arial" panose="020B0604020202020204" pitchFamily="34" charset="0"/>
              <a:buChar char="•"/>
              <a:defRPr/>
            </a:pPr>
            <a:r>
              <a:rPr lang="en-US" sz="4000" dirty="0">
                <a:effectLst>
                  <a:outerShdw blurRad="38100" dist="38100" dir="2700000" algn="tl">
                    <a:srgbClr val="C0C0C0"/>
                  </a:outerShdw>
                </a:effectLst>
              </a:rPr>
              <a:t>Protect the public health and welfare from </a:t>
            </a:r>
            <a:r>
              <a:rPr lang="en-US" sz="4000" dirty="0" smtClean="0">
                <a:effectLst>
                  <a:outerShdw blurRad="38100" dist="38100" dir="2700000" algn="tl">
                    <a:srgbClr val="C0C0C0"/>
                  </a:outerShdw>
                </a:effectLst>
              </a:rPr>
              <a:t>Healthcare Professionals </a:t>
            </a:r>
            <a:r>
              <a:rPr lang="en-US" sz="4000" dirty="0">
                <a:effectLst>
                  <a:outerShdw blurRad="38100" dist="38100" dir="2700000" algn="tl">
                    <a:srgbClr val="C0C0C0"/>
                  </a:outerShdw>
                </a:effectLst>
              </a:rPr>
              <a:t>who may be impaired as the result of substance use </a:t>
            </a:r>
            <a:r>
              <a:rPr lang="en-US" sz="4000" dirty="0" smtClean="0">
                <a:effectLst>
                  <a:outerShdw blurRad="38100" dist="38100" dir="2700000" algn="tl">
                    <a:srgbClr val="C0C0C0"/>
                  </a:outerShdw>
                </a:effectLst>
              </a:rPr>
              <a:t>disorders</a:t>
            </a:r>
          </a:p>
          <a:p>
            <a:pPr marL="241653" indent="-241653">
              <a:buFont typeface="Arial" panose="020B0604020202020204" pitchFamily="34" charset="0"/>
              <a:buChar char="•"/>
              <a:defRPr/>
            </a:pPr>
            <a:r>
              <a:rPr lang="en-US" sz="4000" dirty="0" smtClean="0">
                <a:effectLst>
                  <a:outerShdw blurRad="38100" dist="38100" dir="2700000" algn="tl">
                    <a:srgbClr val="C0C0C0"/>
                  </a:outerShdw>
                </a:effectLst>
              </a:rPr>
              <a:t>Immediately </a:t>
            </a:r>
            <a:r>
              <a:rPr lang="en-US" sz="4000" dirty="0">
                <a:effectLst>
                  <a:outerShdw blurRad="38100" dist="38100" dir="2700000" algn="tl">
                    <a:srgbClr val="C0C0C0"/>
                  </a:outerShdw>
                </a:effectLst>
              </a:rPr>
              <a:t>intervene and provide rehabilitation, help and hope in order to return the </a:t>
            </a:r>
            <a:r>
              <a:rPr lang="en-US" sz="4000" dirty="0" smtClean="0">
                <a:effectLst>
                  <a:outerShdw blurRad="38100" dist="38100" dir="2700000" algn="tl">
                    <a:srgbClr val="C0C0C0"/>
                  </a:outerShdw>
                </a:effectLst>
              </a:rPr>
              <a:t>individual </a:t>
            </a:r>
            <a:r>
              <a:rPr lang="en-US" sz="4000" dirty="0">
                <a:effectLst>
                  <a:outerShdw blurRad="38100" dist="38100" dir="2700000" algn="tl">
                    <a:srgbClr val="C0C0C0"/>
                  </a:outerShdw>
                </a:effectLst>
              </a:rPr>
              <a:t>to safe </a:t>
            </a:r>
            <a:r>
              <a:rPr lang="en-US" sz="4000" dirty="0" smtClean="0">
                <a:effectLst>
                  <a:outerShdw blurRad="38100" dist="38100" dir="2700000" algn="tl">
                    <a:srgbClr val="C0C0C0"/>
                  </a:outerShdw>
                </a:effectLst>
              </a:rPr>
              <a:t>practice</a:t>
            </a:r>
            <a:r>
              <a:rPr lang="en-US" sz="4000" dirty="0">
                <a:effectLst>
                  <a:outerShdw blurRad="38100" dist="38100" dir="2700000" algn="tl">
                    <a:srgbClr val="C0C0C0"/>
                  </a:outerShdw>
                </a:effectLst>
              </a:rPr>
              <a:t>. </a:t>
            </a:r>
          </a:p>
          <a:p>
            <a:pPr>
              <a:buFont typeface="Arial" panose="020B0604020202020204" pitchFamily="34" charset="0"/>
              <a:buChar char="•"/>
            </a:pPr>
            <a:endParaRPr lang="en-US" sz="4000" b="1" dirty="0">
              <a:solidFill>
                <a:schemeClr val="accent6">
                  <a:lumMod val="75000"/>
                </a:schemeClr>
              </a:solidFill>
            </a:endParaRPr>
          </a:p>
        </p:txBody>
      </p:sp>
    </p:spTree>
    <p:extLst>
      <p:ext uri="{BB962C8B-B14F-4D97-AF65-F5344CB8AC3E}">
        <p14:creationId xmlns:p14="http://schemas.microsoft.com/office/powerpoint/2010/main" val="365937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alpha val="59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0549994"/>
              </p:ext>
            </p:extLst>
          </p:nvPr>
        </p:nvGraphicFramePr>
        <p:xfrm>
          <a:off x="1828805" y="1045536"/>
          <a:ext cx="86106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838200" y="435865"/>
            <a:ext cx="10515600" cy="775990"/>
          </a:xfrm>
        </p:spPr>
        <p:txBody>
          <a:bodyPr/>
          <a:lstStyle/>
          <a:p>
            <a:r>
              <a:rPr lang="en-US" b="1" dirty="0"/>
              <a:t>Who is the </a:t>
            </a:r>
            <a:r>
              <a:rPr lang="en-US" b="1" dirty="0" smtClean="0"/>
              <a:t>Diversion </a:t>
            </a:r>
            <a:r>
              <a:rPr lang="en-US" b="1" dirty="0"/>
              <a:t>Program?</a:t>
            </a:r>
          </a:p>
        </p:txBody>
      </p:sp>
    </p:spTree>
    <p:extLst>
      <p:ext uri="{BB962C8B-B14F-4D97-AF65-F5344CB8AC3E}">
        <p14:creationId xmlns:p14="http://schemas.microsoft.com/office/powerpoint/2010/main" val="3471652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29659" y="1043990"/>
            <a:ext cx="11413474" cy="5513828"/>
          </a:xfrm>
        </p:spPr>
        <p:txBody>
          <a:bodyPr>
            <a:noAutofit/>
          </a:bodyPr>
          <a:lstStyle/>
          <a:p>
            <a:r>
              <a:rPr lang="en-US" sz="2800" dirty="0" smtClean="0">
                <a:solidFill>
                  <a:schemeClr val="tx1"/>
                </a:solidFill>
              </a:rPr>
              <a:t>Board Referral - </a:t>
            </a:r>
            <a:r>
              <a:rPr lang="en-US" sz="2800" dirty="0" smtClean="0">
                <a:solidFill>
                  <a:schemeClr val="accent6">
                    <a:lumMod val="75000"/>
                  </a:schemeClr>
                </a:solidFill>
              </a:rPr>
              <a:t>Participant agrees to participate in Diversion program after being notified by the Board that there is a complaint and investigation.</a:t>
            </a:r>
          </a:p>
          <a:p>
            <a:r>
              <a:rPr lang="en-US" sz="2800" dirty="0" smtClean="0">
                <a:solidFill>
                  <a:schemeClr val="tx1"/>
                </a:solidFill>
              </a:rPr>
              <a:t>Self Referral -</a:t>
            </a:r>
            <a:r>
              <a:rPr lang="en-US" sz="2800" dirty="0" smtClean="0"/>
              <a:t> </a:t>
            </a:r>
            <a:r>
              <a:rPr lang="en-US" sz="2800" dirty="0" smtClean="0">
                <a:solidFill>
                  <a:schemeClr val="accent6">
                    <a:lumMod val="75000"/>
                  </a:schemeClr>
                </a:solidFill>
              </a:rPr>
              <a:t>Participant contacts MAXIMUS and requests to join the program</a:t>
            </a:r>
          </a:p>
          <a:p>
            <a:r>
              <a:rPr lang="en-US" sz="2800" dirty="0" smtClean="0">
                <a:solidFill>
                  <a:srgbClr val="7030A0"/>
                </a:solidFill>
              </a:rPr>
              <a:t>Program is voluntary, must request to join</a:t>
            </a:r>
          </a:p>
          <a:p>
            <a:r>
              <a:rPr lang="en-US" sz="2800" dirty="0" smtClean="0">
                <a:solidFill>
                  <a:srgbClr val="7030A0"/>
                </a:solidFill>
              </a:rPr>
              <a:t>Participant is enrolled in the Program, the investigation is completed, then set aside as long as the participant remains compliant and successfully completes</a:t>
            </a:r>
          </a:p>
          <a:p>
            <a:r>
              <a:rPr lang="en-US" sz="2800" dirty="0" smtClean="0">
                <a:solidFill>
                  <a:srgbClr val="7030A0"/>
                </a:solidFill>
              </a:rPr>
              <a:t>In all cases, the Board is aware that the participant is enrolled in the program, and the case is managed in the same way</a:t>
            </a:r>
            <a:endParaRPr lang="en-US" sz="2800" dirty="0">
              <a:solidFill>
                <a:srgbClr val="7030A0"/>
              </a:solidFill>
            </a:endParaRPr>
          </a:p>
        </p:txBody>
      </p:sp>
      <p:sp>
        <p:nvSpPr>
          <p:cNvPr id="3" name="Title 2"/>
          <p:cNvSpPr>
            <a:spLocks noGrp="1"/>
          </p:cNvSpPr>
          <p:nvPr>
            <p:ph type="title"/>
          </p:nvPr>
        </p:nvSpPr>
        <p:spPr>
          <a:xfrm>
            <a:off x="429659" y="378168"/>
            <a:ext cx="10302668" cy="665822"/>
          </a:xfrm>
        </p:spPr>
        <p:txBody>
          <a:bodyPr/>
          <a:lstStyle/>
          <a:p>
            <a:r>
              <a:rPr lang="en-US" dirty="0" smtClean="0"/>
              <a:t>Application Process</a:t>
            </a:r>
            <a:endParaRPr lang="en-US" dirty="0"/>
          </a:p>
        </p:txBody>
      </p:sp>
    </p:spTree>
    <p:extLst>
      <p:ext uri="{BB962C8B-B14F-4D97-AF65-F5344CB8AC3E}">
        <p14:creationId xmlns:p14="http://schemas.microsoft.com/office/powerpoint/2010/main" val="2875495549"/>
      </p:ext>
    </p:extLst>
  </p:cSld>
  <p:clrMapOvr>
    <a:masterClrMapping/>
  </p:clrMapOvr>
  <p:timing>
    <p:tnLst>
      <p:par>
        <p:cTn id="1" dur="indefinite" restart="never" nodeType="tmRoot"/>
      </p:par>
    </p:tnLst>
  </p:timing>
</p:sld>
</file>

<file path=ppt/theme/_rels/them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9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0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1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2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3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Integr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16.xml><?xml version="1.0" encoding="utf-8"?>
<a:theme xmlns:a="http://schemas.openxmlformats.org/drawingml/2006/main" name="2_Integr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17.xml><?xml version="1.0" encoding="utf-8"?>
<a:theme xmlns:a="http://schemas.openxmlformats.org/drawingml/2006/main" name="3_Integra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18.xml><?xml version="1.0" encoding="utf-8"?>
<a:theme xmlns:a="http://schemas.openxmlformats.org/drawingml/2006/main" name="5_Integra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6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7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8_Office Theme">
  <a:themeElements>
    <a:clrScheme name="MAXIMUS 2017 color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2179</Words>
  <Application>Microsoft Office PowerPoint</Application>
  <PresentationFormat>Widescreen</PresentationFormat>
  <Paragraphs>234</Paragraphs>
  <Slides>24</Slides>
  <Notes>17</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24</vt:i4>
      </vt:variant>
    </vt:vector>
  </HeadingPairs>
  <TitlesOfParts>
    <vt:vector size="49" baseType="lpstr">
      <vt:lpstr>Arial</vt:lpstr>
      <vt:lpstr>Calibri</vt:lpstr>
      <vt:lpstr>Calibri Light</vt:lpstr>
      <vt:lpstr>Times New Roman</vt:lpstr>
      <vt:lpstr>Tw Cen MT</vt:lpstr>
      <vt:lpstr>Tw Cen MT Condensed</vt:lpstr>
      <vt:lpstr>Wingdings 3</vt:lpstr>
      <vt:lpstr>Office Theme</vt:lpstr>
      <vt:lpstr>1_Office Theme</vt:lpstr>
      <vt:lpstr>2_Office Theme</vt:lpstr>
      <vt:lpstr>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1_Integral</vt:lpstr>
      <vt:lpstr>2_Integral</vt:lpstr>
      <vt:lpstr>3_Integral</vt:lpstr>
      <vt:lpstr>5_Integral</vt:lpstr>
      <vt:lpstr>The California  DIVERSION ProgramS</vt:lpstr>
      <vt:lpstr>PowerPoint Presentation</vt:lpstr>
      <vt:lpstr>Topics of Discussion</vt:lpstr>
      <vt:lpstr>MAXIMUS Serves 8 Health Professional Licensing Boards</vt:lpstr>
      <vt:lpstr>Risk For healthcare professionals</vt:lpstr>
      <vt:lpstr>Article 3.5. Diversion Evaluation Committees  § 4860. Legislative intent </vt:lpstr>
      <vt:lpstr>Goal of the Diversion Program</vt:lpstr>
      <vt:lpstr>Who is the Diversion Program?</vt:lpstr>
      <vt:lpstr>Application Process</vt:lpstr>
      <vt:lpstr>Initial Program Steps</vt:lpstr>
      <vt:lpstr>Program Components</vt:lpstr>
      <vt:lpstr>Random Drug Testing</vt:lpstr>
      <vt:lpstr>Return to work</vt:lpstr>
      <vt:lpstr>Return to Work</vt:lpstr>
      <vt:lpstr>Return to Work</vt:lpstr>
      <vt:lpstr>Program Costs</vt:lpstr>
      <vt:lpstr>Program Costs</vt:lpstr>
      <vt:lpstr>Transition Period--One Year BEFORE COMPLETION AFTER 2 years of good compliance</vt:lpstr>
      <vt:lpstr>Successful Completion Criteria</vt:lpstr>
      <vt:lpstr>Diversion Evaluation Committee “DEC”</vt:lpstr>
      <vt:lpstr>§ 4870. Agreements of participants to cooperate with treatment program </vt:lpstr>
      <vt:lpstr>DEC Members</vt:lpstr>
      <vt:lpstr>DUTIES OF DEC COMMITTEE</vt:lpstr>
      <vt:lpstr>DUTIES OF DEC COMMITTEE</vt:lpstr>
    </vt:vector>
  </TitlesOfParts>
  <Company>MAXIMUS,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California  DIVERSION ProgramS</dc:title>
  <dc:creator>Ginny Matthews</dc:creator>
  <cp:lastModifiedBy>Ginny Matthews</cp:lastModifiedBy>
  <cp:revision>67</cp:revision>
  <dcterms:created xsi:type="dcterms:W3CDTF">2018-10-23T18:50:20Z</dcterms:created>
  <dcterms:modified xsi:type="dcterms:W3CDTF">2019-10-07T23:28:03Z</dcterms:modified>
</cp:coreProperties>
</file>